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8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9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0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2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3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4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7.xml" ContentType="application/vnd.openxmlformats-officedocument.presentationml.notesSlide+xml"/>
  <Override PartName="/ppt/tags/tag74.xml" ContentType="application/vnd.openxmlformats-officedocument.presentationml.tags+xml"/>
  <Override PartName="/ppt/notesSlides/notesSlide18.xml" ContentType="application/vnd.openxmlformats-officedocument.presentationml.notesSlide+xml"/>
  <Override PartName="/ppt/tags/tag75.xml" ContentType="application/vnd.openxmlformats-officedocument.presentationml.tags+xml"/>
  <Override PartName="/ppt/notesSlides/notesSlide19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0.xml" ContentType="application/vnd.openxmlformats-officedocument.presentationml.notesSlide+xml"/>
  <Override PartName="/ppt/tags/tag8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367" r:id="rId3"/>
    <p:sldId id="370" r:id="rId4"/>
    <p:sldId id="371" r:id="rId5"/>
    <p:sldId id="372" r:id="rId6"/>
    <p:sldId id="377" r:id="rId7"/>
    <p:sldId id="379" r:id="rId8"/>
    <p:sldId id="404" r:id="rId9"/>
    <p:sldId id="405" r:id="rId10"/>
    <p:sldId id="375" r:id="rId11"/>
    <p:sldId id="374" r:id="rId12"/>
    <p:sldId id="378" r:id="rId13"/>
    <p:sldId id="381" r:id="rId14"/>
    <p:sldId id="382" r:id="rId15"/>
    <p:sldId id="384" r:id="rId16"/>
    <p:sldId id="437" r:id="rId17"/>
    <p:sldId id="438" r:id="rId18"/>
    <p:sldId id="419" r:id="rId19"/>
    <p:sldId id="420" r:id="rId20"/>
    <p:sldId id="414" r:id="rId21"/>
    <p:sldId id="415" r:id="rId22"/>
    <p:sldId id="416" r:id="rId23"/>
    <p:sldId id="417" r:id="rId24"/>
    <p:sldId id="422" r:id="rId25"/>
    <p:sldId id="421" r:id="rId26"/>
    <p:sldId id="433" r:id="rId27"/>
    <p:sldId id="434" r:id="rId28"/>
    <p:sldId id="411" r:id="rId29"/>
    <p:sldId id="336" r:id="rId30"/>
    <p:sldId id="435" r:id="rId31"/>
    <p:sldId id="436" r:id="rId32"/>
    <p:sldId id="418" r:id="rId33"/>
    <p:sldId id="413" r:id="rId34"/>
    <p:sldId id="423" r:id="rId35"/>
    <p:sldId id="424" r:id="rId36"/>
    <p:sldId id="425" r:id="rId37"/>
    <p:sldId id="426" r:id="rId38"/>
    <p:sldId id="427" r:id="rId39"/>
    <p:sldId id="428" r:id="rId40"/>
    <p:sldId id="429" r:id="rId41"/>
    <p:sldId id="430" r:id="rId42"/>
    <p:sldId id="431" r:id="rId43"/>
    <p:sldId id="432" r:id="rId44"/>
    <p:sldId id="346" r:id="rId45"/>
  </p:sldIdLst>
  <p:sldSz cx="12192000" cy="6858000"/>
  <p:notesSz cx="9874250" cy="67976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97" autoAdjust="0"/>
    <p:restoredTop sz="79035" autoAdjust="0"/>
  </p:normalViewPr>
  <p:slideViewPr>
    <p:cSldViewPr snapToGrid="0">
      <p:cViewPr varScale="1">
        <p:scale>
          <a:sx n="36" d="100"/>
          <a:sy n="36" d="100"/>
        </p:scale>
        <p:origin x="11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o Hsuan Wang" userId="79285013_tp_dropbox" providerId="OAuth2" clId="{2F8276A6-A5D3-5A4B-988D-F43CD3472FF0}"/>
    <pc:docChg chg="modSld">
      <pc:chgData name="Shao Hsuan Wang" userId="79285013_tp_dropbox" providerId="OAuth2" clId="{2F8276A6-A5D3-5A4B-988D-F43CD3472FF0}" dt="2020-02-14T05:31:45.828" v="4" actId="1076"/>
      <pc:docMkLst>
        <pc:docMk/>
      </pc:docMkLst>
      <pc:sldChg chg="modSp">
        <pc:chgData name="Shao Hsuan Wang" userId="79285013_tp_dropbox" providerId="OAuth2" clId="{2F8276A6-A5D3-5A4B-988D-F43CD3472FF0}" dt="2020-02-14T05:31:45.828" v="4" actId="1076"/>
        <pc:sldMkLst>
          <pc:docMk/>
          <pc:sldMk cId="3954941966" sldId="256"/>
        </pc:sldMkLst>
        <pc:spChg chg="mod">
          <ac:chgData name="Shao Hsuan Wang" userId="79285013_tp_dropbox" providerId="OAuth2" clId="{2F8276A6-A5D3-5A4B-988D-F43CD3472FF0}" dt="2020-02-14T05:31:45.828" v="4" actId="1076"/>
          <ac:spMkLst>
            <pc:docMk/>
            <pc:sldMk cId="3954941966" sldId="256"/>
            <ac:spMk id="7" creationId="{00000000-0000-0000-0000-000000000000}"/>
          </ac:spMkLst>
        </pc:spChg>
        <pc:spChg chg="mod">
          <ac:chgData name="Shao Hsuan Wang" userId="79285013_tp_dropbox" providerId="OAuth2" clId="{2F8276A6-A5D3-5A4B-988D-F43CD3472FF0}" dt="2020-02-13T15:21:51.001" v="1" actId="1076"/>
          <ac:spMkLst>
            <pc:docMk/>
            <pc:sldMk cId="3954941966" sldId="256"/>
            <ac:spMk id="8" creationId="{00000000-0000-0000-0000-000000000000}"/>
          </ac:spMkLst>
        </pc:spChg>
        <pc:picChg chg="mod">
          <ac:chgData name="Shao Hsuan Wang" userId="79285013_tp_dropbox" providerId="OAuth2" clId="{2F8276A6-A5D3-5A4B-988D-F43CD3472FF0}" dt="2020-02-13T15:21:57.583" v="2" actId="1076"/>
          <ac:picMkLst>
            <pc:docMk/>
            <pc:sldMk cId="3954941966" sldId="256"/>
            <ac:picMk id="4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8842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593123" y="1"/>
            <a:ext cx="4278842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0C60D-B5AD-4726-810D-C768CAB9A2EE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278842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593123" y="6456612"/>
            <a:ext cx="4278842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2E64A-39C6-49FC-BFB9-A6C424F959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457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8842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593123" y="1"/>
            <a:ext cx="4278842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36E75-159D-4311-B806-C1434A5CB1F0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87425" y="3271381"/>
            <a:ext cx="789940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842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593123" y="6456612"/>
            <a:ext cx="4278842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64C74-98FB-40BE-BD95-E3D6A590B4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800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Good afternoon</a:t>
            </a:r>
            <a:r>
              <a:rPr lang="en-US" altLang="zh-TW" baseline="0" dirty="0"/>
              <a:t>,  I’m Shao-</a:t>
            </a:r>
            <a:r>
              <a:rPr lang="en-US" altLang="zh-TW" baseline="0" dirty="0" err="1"/>
              <a:t>Hsuan</a:t>
            </a:r>
            <a:r>
              <a:rPr lang="en-US" altLang="zh-TW" baseline="0" dirty="0"/>
              <a:t> Wang,  </a:t>
            </a:r>
          </a:p>
          <a:p>
            <a:r>
              <a:rPr lang="en-US" altLang="zh-TW" baseline="0" dirty="0"/>
              <a:t>today I’m going to talk about : On asymptotic normality of CDM-PCA in HDLSS.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066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Yata</a:t>
            </a:r>
            <a:r>
              <a:rPr lang="en-US" altLang="zh-TW" baseline="0" dirty="0"/>
              <a:t> and </a:t>
            </a:r>
            <a:r>
              <a:rPr lang="en-US" altLang="zh-TW" baseline="0" dirty="0" err="1"/>
              <a:t>Aoshima</a:t>
            </a:r>
            <a:r>
              <a:rPr lang="en-US" altLang="zh-TW" baseline="0" dirty="0"/>
              <a:t> in 2009 found that …  (repeat the slide)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We divide the population eigenvalues into two parts: leading and tail.  For a leading part, the eigenvalue is a power function of d; for a tail part, </a:t>
            </a:r>
          </a:p>
          <a:p>
            <a:r>
              <a:rPr lang="en-US" altLang="zh-TW" baseline="0" dirty="0"/>
              <a:t>The eigenvalue is bounded.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131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Yata</a:t>
            </a:r>
            <a:r>
              <a:rPr lang="en-US" altLang="zh-TW" baseline="0" dirty="0"/>
              <a:t> and </a:t>
            </a:r>
            <a:r>
              <a:rPr lang="en-US" altLang="zh-TW" baseline="0" dirty="0" err="1"/>
              <a:t>ashoma</a:t>
            </a:r>
            <a:r>
              <a:rPr lang="en-US" altLang="zh-TW" baseline="0" dirty="0"/>
              <a:t> in 2010… (repeat slide)   abbreviated as CDM-PCA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629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CDM-PCA</a:t>
            </a:r>
            <a:r>
              <a:rPr lang="en-US" altLang="zh-TW" baseline="0" dirty="0"/>
              <a:t> method means that  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Assume the sample size is 2n </a:t>
            </a:r>
          </a:p>
          <a:p>
            <a:r>
              <a:rPr lang="en-US" altLang="zh-TW" baseline="0" dirty="0"/>
              <a:t>Divide the data matrix into two parts x_1 to </a:t>
            </a:r>
            <a:r>
              <a:rPr lang="en-US" altLang="zh-TW" baseline="0" dirty="0" err="1"/>
              <a:t>x_n</a:t>
            </a:r>
            <a:r>
              <a:rPr lang="en-US" altLang="zh-TW" baseline="0" dirty="0"/>
              <a:t>  and x_{n+1} to x_{2n}, called </a:t>
            </a:r>
          </a:p>
          <a:p>
            <a:r>
              <a:rPr lang="en-US" altLang="zh-TW" baseline="0" dirty="0"/>
              <a:t>X1 and X2.</a:t>
            </a:r>
          </a:p>
          <a:p>
            <a:r>
              <a:rPr lang="en-US" altLang="zh-TW" baseline="0" dirty="0"/>
              <a:t> </a:t>
            </a:r>
          </a:p>
          <a:p>
            <a:r>
              <a:rPr lang="en-US" altLang="zh-TW" baseline="0" dirty="0"/>
              <a:t>We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 the </a:t>
            </a:r>
            <a:r>
              <a:rPr lang="en-US" altLang="zh-TW" baseline="0" dirty="0"/>
              <a:t> cross product of  X1 and X2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By the singular value decomposition, we have tilde lambda , tilde u1 tilde u2. </a:t>
            </a:r>
          </a:p>
          <a:p>
            <a:r>
              <a:rPr lang="en-US" altLang="zh-TW" baseline="0" dirty="0"/>
              <a:t>So we can have CDM-PCA eigenvalues and eigenvectors. </a:t>
            </a:r>
          </a:p>
          <a:p>
            <a:endParaRPr lang="en-US" altLang="zh-TW" baseline="0" dirty="0"/>
          </a:p>
          <a:p>
            <a:endParaRPr lang="en-US" altLang="zh-TW" baseline="0" dirty="0"/>
          </a:p>
          <a:p>
            <a:r>
              <a:rPr lang="en-US" altLang="zh-TW" baseline="0" dirty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286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Yata</a:t>
            </a:r>
            <a:r>
              <a:rPr lang="en-US" altLang="zh-TW" baseline="0" dirty="0"/>
              <a:t> and </a:t>
            </a:r>
            <a:r>
              <a:rPr lang="en-US" altLang="zh-TW" baseline="0" dirty="0" err="1"/>
              <a:t>Aoshima</a:t>
            </a:r>
            <a:r>
              <a:rPr lang="en-US" altLang="zh-TW" baseline="0" dirty="0"/>
              <a:t> (repeat slide)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605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CDM</a:t>
            </a:r>
            <a:r>
              <a:rPr lang="en-US" altLang="zh-TW" baseline="0" dirty="0"/>
              <a:t>-PCA has broader consistency region to achieve the same </a:t>
            </a:r>
          </a:p>
          <a:p>
            <a:r>
              <a:rPr lang="en-US" altLang="zh-TW" baseline="0" dirty="0"/>
              <a:t>Asymptotic result as PCA.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698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CDM-PCA</a:t>
            </a:r>
            <a:r>
              <a:rPr lang="en-US" altLang="zh-TW" baseline="0" dirty="0"/>
              <a:t> can be visualized effectively, In real data, the two clusters of CDM-PCA look like more separable than PCA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874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Yata</a:t>
            </a:r>
            <a:r>
              <a:rPr lang="en-US" altLang="zh-TW" baseline="0" dirty="0"/>
              <a:t> and </a:t>
            </a:r>
            <a:r>
              <a:rPr lang="en-US" altLang="zh-TW" baseline="0" dirty="0" err="1"/>
              <a:t>Aoshima</a:t>
            </a:r>
            <a:r>
              <a:rPr lang="en-US" altLang="zh-TW" baseline="0" dirty="0"/>
              <a:t> (repeat slide)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154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Yata</a:t>
            </a:r>
            <a:r>
              <a:rPr lang="en-US" altLang="zh-TW" baseline="0" dirty="0"/>
              <a:t> and </a:t>
            </a:r>
            <a:r>
              <a:rPr lang="en-US" altLang="zh-TW" baseline="0" dirty="0" err="1"/>
              <a:t>Aoshima</a:t>
            </a:r>
            <a:r>
              <a:rPr lang="en-US" altLang="zh-TW" baseline="0" dirty="0"/>
              <a:t> (repeat slide)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8109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 just show you our theoretical</a:t>
            </a:r>
            <a:r>
              <a:rPr lang="en-US" altLang="zh-TW" baseline="0" dirty="0"/>
              <a:t> results. We use the projection method.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432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3075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This is</a:t>
            </a:r>
            <a:r>
              <a:rPr lang="en-US" altLang="zh-TW" baseline="0" dirty="0"/>
              <a:t> a joint work with Dr. Su-Yun Huang and Dr. Ting-Li, Chen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333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Yata</a:t>
            </a:r>
            <a:r>
              <a:rPr lang="en-US" altLang="zh-TW" baseline="0" dirty="0"/>
              <a:t> and </a:t>
            </a:r>
            <a:r>
              <a:rPr lang="en-US" altLang="zh-TW" baseline="0" dirty="0" err="1"/>
              <a:t>Aoshima</a:t>
            </a:r>
            <a:r>
              <a:rPr lang="en-US" altLang="zh-TW" baseline="0" dirty="0"/>
              <a:t> (repeat slide)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026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Yata</a:t>
            </a:r>
            <a:r>
              <a:rPr lang="en-US" altLang="zh-TW" baseline="0" dirty="0"/>
              <a:t> and </a:t>
            </a:r>
            <a:r>
              <a:rPr lang="en-US" altLang="zh-TW" baseline="0" dirty="0" err="1"/>
              <a:t>Aoshima</a:t>
            </a:r>
            <a:r>
              <a:rPr lang="en-US" altLang="zh-TW" baseline="0" dirty="0"/>
              <a:t> (repeat slide)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120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Our contribution</a:t>
            </a:r>
            <a:r>
              <a:rPr lang="en-US" altLang="zh-TW" baseline="0" dirty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844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Our contribution</a:t>
            </a:r>
            <a:r>
              <a:rPr lang="en-US" altLang="zh-TW" baseline="0" dirty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1896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9751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4274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435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My</a:t>
            </a:r>
            <a:r>
              <a:rPr lang="en-US" altLang="zh-TW" baseline="0" dirty="0"/>
              <a:t> talk is in the end. Thanks for your attention.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182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Starting with a data matrix  X </a:t>
            </a:r>
            <a:r>
              <a:rPr lang="en-US" altLang="zh-TW" baseline="0" dirty="0"/>
              <a:t> </a:t>
            </a:r>
            <a:r>
              <a:rPr lang="en-US" altLang="zh-TW" dirty="0"/>
              <a:t>of size [d</a:t>
            </a:r>
            <a:r>
              <a:rPr lang="en-US" altLang="zh-TW" baseline="0" dirty="0"/>
              <a:t> by n]. it includes x_1, x_2 to </a:t>
            </a:r>
            <a:r>
              <a:rPr lang="en-US" altLang="zh-TW" baseline="0" dirty="0" err="1"/>
              <a:t>x_n</a:t>
            </a:r>
            <a:r>
              <a:rPr lang="en-US" altLang="zh-TW" baseline="0" dirty="0"/>
              <a:t> with  d components.</a:t>
            </a:r>
          </a:p>
          <a:p>
            <a:r>
              <a:rPr lang="en-US" altLang="zh-TW" baseline="0" dirty="0" err="1"/>
              <a:t>x_i’s</a:t>
            </a:r>
            <a:r>
              <a:rPr lang="en-US" altLang="zh-TW" baseline="0" dirty="0"/>
              <a:t>  are </a:t>
            </a:r>
            <a:r>
              <a:rPr lang="en-US" altLang="zh-TW" baseline="0" dirty="0" err="1"/>
              <a:t>iid</a:t>
            </a:r>
            <a:r>
              <a:rPr lang="en-US" altLang="zh-TW" baseline="0" dirty="0"/>
              <a:t> random variables with mean zero and covariance matrix Sigma. 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A data matrix  is a very common data structure in many studies.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598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</a:t>
            </a:r>
            <a:r>
              <a:rPr lang="en-US" altLang="zh-TW" baseline="0" dirty="0"/>
              <a:t> question is how to estimate Sigma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4638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 a classical</a:t>
            </a:r>
            <a:r>
              <a:rPr lang="en-US" altLang="zh-TW" baseline="0" dirty="0"/>
              <a:t> case, that is , fixed d and large n, </a:t>
            </a:r>
          </a:p>
          <a:p>
            <a:r>
              <a:rPr lang="en-US" altLang="zh-TW" baseline="0" dirty="0"/>
              <a:t>We define the sample covariance matrix S, and then we have S is a consistent estimator of Sigma. More precisely, S is unbiased. We are happy.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78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However, in a big data</a:t>
            </a:r>
            <a:r>
              <a:rPr lang="en-US" altLang="zh-TW" baseline="0" dirty="0"/>
              <a:t>, that is large d, large n. When x follows standard  multivariate  normal distribution in a random matrix setting, the spectrum of S converges to the MP law. All population eigenvalues are one but the estimators are not.    It means that S is no longer a consistent. That is too bad.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1423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Many</a:t>
            </a:r>
            <a:r>
              <a:rPr lang="en-US" altLang="zh-TW" baseline="0" dirty="0"/>
              <a:t> pioneering researchers have devoted to  the case: large d and large n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248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HDLSS is a branch of this case.</a:t>
            </a:r>
            <a:r>
              <a:rPr lang="en-US" altLang="zh-TW" baseline="0" dirty="0"/>
              <a:t> HDLSS means high dimension low sample size.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That is, the ratio of the sample size to dimension is low when n and d are large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9649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For the HDLSS literature,</a:t>
            </a:r>
            <a:r>
              <a:rPr lang="en-US" altLang="zh-TW" baseline="0" dirty="0"/>
              <a:t> </a:t>
            </a:r>
            <a:r>
              <a:rPr lang="en-US" altLang="zh-TW" dirty="0"/>
              <a:t>Substantial works have</a:t>
            </a:r>
            <a:r>
              <a:rPr lang="en-US" altLang="zh-TW" baseline="0" dirty="0"/>
              <a:t> been done.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64C74-98FB-40BE-BD95-E3D6A590B42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369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64208-345E-4A30-B30E-BE90B035C0F3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6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64208-345E-4A30-B30E-BE90B035C0F3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030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64208-345E-4A30-B30E-BE90B035C0F3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902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64208-345E-4A30-B30E-BE90B035C0F3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714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64208-345E-4A30-B30E-BE90B035C0F3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90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64208-345E-4A30-B30E-BE90B035C0F3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494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64208-345E-4A30-B30E-BE90B035C0F3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60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64208-345E-4A30-B30E-BE90B035C0F3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98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64208-345E-4A30-B30E-BE90B035C0F3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24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64208-345E-4A30-B30E-BE90B035C0F3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9217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64208-345E-4A30-B30E-BE90B035C0F3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463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64208-345E-4A30-B30E-BE90B035C0F3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062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sinica.edu.tw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tags" Target="../tags/tag58.xml"/><Relationship Id="rId18" Type="http://schemas.openxmlformats.org/officeDocument/2006/relationships/image" Target="../media/image6.png"/><Relationship Id="rId26" Type="http://schemas.openxmlformats.org/officeDocument/2006/relationships/image" Target="../media/image60.png"/><Relationship Id="rId3" Type="http://schemas.openxmlformats.org/officeDocument/2006/relationships/tags" Target="../tags/tag48.xml"/><Relationship Id="rId21" Type="http://schemas.openxmlformats.org/officeDocument/2006/relationships/image" Target="../media/image55.png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image" Target="../media/image52.png"/><Relationship Id="rId25" Type="http://schemas.openxmlformats.org/officeDocument/2006/relationships/image" Target="../media/image59.png"/><Relationship Id="rId2" Type="http://schemas.openxmlformats.org/officeDocument/2006/relationships/tags" Target="../tags/tag47.xml"/><Relationship Id="rId16" Type="http://schemas.openxmlformats.org/officeDocument/2006/relationships/image" Target="../media/image51.png"/><Relationship Id="rId20" Type="http://schemas.openxmlformats.org/officeDocument/2006/relationships/image" Target="../media/image54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24" Type="http://schemas.openxmlformats.org/officeDocument/2006/relationships/image" Target="../media/image58.png"/><Relationship Id="rId5" Type="http://schemas.openxmlformats.org/officeDocument/2006/relationships/tags" Target="../tags/tag50.xml"/><Relationship Id="rId15" Type="http://schemas.openxmlformats.org/officeDocument/2006/relationships/notesSlide" Target="../notesSlides/notesSlide12.xml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0" Type="http://schemas.openxmlformats.org/officeDocument/2006/relationships/tags" Target="../tags/tag55.xml"/><Relationship Id="rId19" Type="http://schemas.openxmlformats.org/officeDocument/2006/relationships/image" Target="../media/image53.pn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56.png"/><Relationship Id="rId27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61.xml"/><Relationship Id="rId7" Type="http://schemas.openxmlformats.org/officeDocument/2006/relationships/image" Target="../media/image64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63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70.png"/><Relationship Id="rId3" Type="http://schemas.openxmlformats.org/officeDocument/2006/relationships/tags" Target="../tags/tag6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9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68.png"/><Relationship Id="rId5" Type="http://schemas.openxmlformats.org/officeDocument/2006/relationships/tags" Target="../tags/tag66.xml"/><Relationship Id="rId10" Type="http://schemas.openxmlformats.org/officeDocument/2006/relationships/image" Target="../media/image67.png"/><Relationship Id="rId4" Type="http://schemas.openxmlformats.org/officeDocument/2006/relationships/tags" Target="../tags/tag65.xml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70.xml"/><Relationship Id="rId7" Type="http://schemas.openxmlformats.org/officeDocument/2006/relationships/image" Target="../media/image72.png"/><Relationship Id="rId12" Type="http://schemas.openxmlformats.org/officeDocument/2006/relationships/image" Target="../media/image75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notesSlide" Target="../notesSlides/notesSlide15.xml"/><Relationship Id="rId11" Type="http://schemas.openxmlformats.org/officeDocument/2006/relationships/image" Target="../media/image7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1.png"/><Relationship Id="rId4" Type="http://schemas.openxmlformats.org/officeDocument/2006/relationships/tags" Target="../tags/tag71.xml"/><Relationship Id="rId9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79.xml"/><Relationship Id="rId7" Type="http://schemas.openxmlformats.org/officeDocument/2006/relationships/image" Target="../media/image85.tmp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8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8.png"/><Relationship Id="rId4" Type="http://schemas.openxmlformats.org/officeDocument/2006/relationships/tags" Target="../tags/tag80.xml"/><Relationship Id="rId9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5" Type="http://schemas.openxmlformats.org/officeDocument/2006/relationships/image" Target="../media/image90.png"/><Relationship Id="rId4" Type="http://schemas.openxmlformats.org/officeDocument/2006/relationships/image" Target="../media/image89.tm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mp"/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tm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mp"/><Relationship Id="rId2" Type="http://schemas.openxmlformats.org/officeDocument/2006/relationships/image" Target="../media/image97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14.png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2.png"/><Relationship Id="rId5" Type="http://schemas.openxmlformats.org/officeDocument/2006/relationships/tags" Target="../tags/tag12.xml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tags" Target="../tags/tag11.xm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1.png"/><Relationship Id="rId3" Type="http://schemas.openxmlformats.org/officeDocument/2006/relationships/tags" Target="../tags/tag16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20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5" Type="http://schemas.openxmlformats.org/officeDocument/2006/relationships/tags" Target="../tags/tag18.xml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tags" Target="../tags/tag17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tags" Target="../tags/tag20.xml"/><Relationship Id="rId16" Type="http://schemas.openxmlformats.org/officeDocument/2006/relationships/image" Target="../media/image29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24.png"/><Relationship Id="rId5" Type="http://schemas.openxmlformats.org/officeDocument/2006/relationships/tags" Target="../tags/tag23.xml"/><Relationship Id="rId15" Type="http://schemas.openxmlformats.org/officeDocument/2006/relationships/image" Target="../media/image28.png"/><Relationship Id="rId10" Type="http://schemas.openxmlformats.org/officeDocument/2006/relationships/notesSlide" Target="../notesSlides/notesSlide7.xml"/><Relationship Id="rId4" Type="http://schemas.openxmlformats.org/officeDocument/2006/relationships/tags" Target="../tags/tag2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tags" Target="../tags/tag29.xml"/><Relationship Id="rId21" Type="http://schemas.openxmlformats.org/officeDocument/2006/relationships/image" Target="../media/image37.png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tags" Target="../tags/tag28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24" Type="http://schemas.openxmlformats.org/officeDocument/2006/relationships/image" Target="../media/image40.png"/><Relationship Id="rId5" Type="http://schemas.openxmlformats.org/officeDocument/2006/relationships/tags" Target="../tags/tag31.xml"/><Relationship Id="rId15" Type="http://schemas.openxmlformats.org/officeDocument/2006/relationships/notesSlide" Target="../notesSlides/notesSlide8.xml"/><Relationship Id="rId23" Type="http://schemas.openxmlformats.org/officeDocument/2006/relationships/image" Target="../media/image39.png"/><Relationship Id="rId10" Type="http://schemas.openxmlformats.org/officeDocument/2006/relationships/tags" Target="../tags/tag36.xml"/><Relationship Id="rId19" Type="http://schemas.openxmlformats.org/officeDocument/2006/relationships/image" Target="../media/image35.png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2"/>
          <p:cNvSpPr txBox="1">
            <a:spLocks/>
          </p:cNvSpPr>
          <p:nvPr/>
        </p:nvSpPr>
        <p:spPr>
          <a:xfrm>
            <a:off x="495507" y="4233891"/>
            <a:ext cx="11160342" cy="224395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 dirty="0">
                <a:ln w="0"/>
              </a:rPr>
              <a:t>Shao-</a:t>
            </a:r>
            <a:r>
              <a:rPr lang="en-US" altLang="zh-TW" sz="3600" dirty="0" err="1">
                <a:ln w="0"/>
              </a:rPr>
              <a:t>Hsuan</a:t>
            </a:r>
            <a:r>
              <a:rPr lang="en-US" altLang="zh-TW" sz="3600" dirty="0">
                <a:ln w="0"/>
              </a:rPr>
              <a:t> Wang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1800" dirty="0">
              <a:ln w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b="1" dirty="0" smtClean="0">
                <a:ln w="0"/>
              </a:rPr>
              <a:t>2022 </a:t>
            </a:r>
            <a:r>
              <a:rPr lang="en-US" altLang="zh-TW" b="1" dirty="0" smtClean="0">
                <a:ln w="0"/>
              </a:rPr>
              <a:t>FEB 10</a:t>
            </a:r>
            <a:endParaRPr lang="en-US" altLang="zh-TW" b="1" dirty="0">
              <a:ln w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2000" dirty="0">
              <a:ln w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1800" dirty="0">
              <a:ln w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1800" dirty="0">
              <a:ln w="0"/>
              <a:latin typeface="+mj-lt"/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矩形 7"/>
          <p:cNvSpPr/>
          <p:nvPr/>
        </p:nvSpPr>
        <p:spPr>
          <a:xfrm rot="5400000">
            <a:off x="5308495" y="-97540"/>
            <a:ext cx="1534366" cy="132659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84648" y="2328738"/>
            <a:ext cx="12007352" cy="1043609"/>
          </a:xfrm>
        </p:spPr>
        <p:txBody>
          <a:bodyPr>
            <a:noAutofit/>
          </a:bodyPr>
          <a:lstStyle/>
          <a:p>
            <a:r>
              <a:rPr lang="en-US" altLang="zh-TW" dirty="0"/>
              <a:t>Perturbation Theory for Cross Data Matrix-based PCA</a:t>
            </a:r>
            <a:endParaRPr lang="zh-TW" altLang="en-US" sz="4400" dirty="0">
              <a:latin typeface="+mn-lt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921116" y="3812852"/>
            <a:ext cx="103091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5400000">
            <a:off x="5308496" y="-7066103"/>
            <a:ext cx="1534366" cy="132659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749" y="5768256"/>
            <a:ext cx="5145985" cy="871633"/>
          </a:xfrm>
          <a:prstGeom prst="rect">
            <a:avLst/>
          </a:prstGeom>
        </p:spPr>
      </p:pic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34" y="5768257"/>
            <a:ext cx="1541696" cy="151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4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47872"/>
            <a:ext cx="10515600" cy="1325563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" y="1"/>
            <a:ext cx="12192000" cy="6957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框架 6"/>
          <p:cNvSpPr/>
          <p:nvPr/>
        </p:nvSpPr>
        <p:spPr>
          <a:xfrm>
            <a:off x="0" y="1"/>
            <a:ext cx="12192000" cy="6858000"/>
          </a:xfrm>
          <a:prstGeom prst="frame">
            <a:avLst>
              <a:gd name="adj1" fmla="val 349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8" y="721841"/>
            <a:ext cx="10943853" cy="38796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" y="2262345"/>
            <a:ext cx="11222181" cy="1549602"/>
          </a:xfrm>
          <a:prstGeom prst="rect">
            <a:avLst/>
          </a:prstGeom>
        </p:spPr>
      </p:pic>
      <p:grpSp>
        <p:nvGrpSpPr>
          <p:cNvPr id="27" name="群組 26"/>
          <p:cNvGrpSpPr/>
          <p:nvPr/>
        </p:nvGrpSpPr>
        <p:grpSpPr>
          <a:xfrm>
            <a:off x="933795" y="1136053"/>
            <a:ext cx="10324407" cy="5351788"/>
            <a:chOff x="0" y="116378"/>
            <a:chExt cx="12192000" cy="6517178"/>
          </a:xfrm>
        </p:grpSpPr>
        <p:sp>
          <p:nvSpPr>
            <p:cNvPr id="28" name="矩形 27"/>
            <p:cNvSpPr/>
            <p:nvPr/>
          </p:nvSpPr>
          <p:spPr>
            <a:xfrm>
              <a:off x="0" y="116378"/>
              <a:ext cx="12192000" cy="6517178"/>
            </a:xfrm>
            <a:prstGeom prst="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60" y="1507423"/>
              <a:ext cx="11802879" cy="4797968"/>
            </a:xfrm>
            <a:prstGeom prst="rect">
              <a:avLst/>
            </a:prstGeom>
          </p:spPr>
        </p:pic>
        <p:sp>
          <p:nvSpPr>
            <p:cNvPr id="30" name="文字方塊 29"/>
            <p:cNvSpPr txBox="1"/>
            <p:nvPr/>
          </p:nvSpPr>
          <p:spPr>
            <a:xfrm>
              <a:off x="189615" y="264871"/>
              <a:ext cx="97425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dirty="0"/>
                <a:t>Spiked Covariance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42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47872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" y="1"/>
            <a:ext cx="12192000" cy="6957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框架 6"/>
          <p:cNvSpPr/>
          <p:nvPr/>
        </p:nvSpPr>
        <p:spPr>
          <a:xfrm>
            <a:off x="0" y="1"/>
            <a:ext cx="12192000" cy="6858000"/>
          </a:xfrm>
          <a:prstGeom prst="frame">
            <a:avLst>
              <a:gd name="adj1" fmla="val 349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6" y="1252245"/>
            <a:ext cx="11214528" cy="76906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833" y="3273550"/>
            <a:ext cx="9304237" cy="11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7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47872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" y="1"/>
            <a:ext cx="12192000" cy="6957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框架 6"/>
          <p:cNvSpPr/>
          <p:nvPr/>
        </p:nvSpPr>
        <p:spPr>
          <a:xfrm>
            <a:off x="0" y="1"/>
            <a:ext cx="12192000" cy="6858000"/>
          </a:xfrm>
          <a:prstGeom prst="frame">
            <a:avLst>
              <a:gd name="adj1" fmla="val 349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574" y="688201"/>
            <a:ext cx="5896279" cy="42868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70" y="3172657"/>
            <a:ext cx="8609722" cy="61179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9207"/>
            <a:ext cx="2090759" cy="177870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63" y="3172656"/>
            <a:ext cx="8609729" cy="61179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62" y="3167666"/>
            <a:ext cx="3770929" cy="61179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202" y="3217223"/>
            <a:ext cx="1101245" cy="64146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642" y="3197246"/>
            <a:ext cx="1101245" cy="64146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16" y="1766383"/>
            <a:ext cx="4907429" cy="34285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12" y="1496190"/>
            <a:ext cx="4942624" cy="611799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574" y="2421001"/>
            <a:ext cx="6262634" cy="823147"/>
          </a:xfrm>
          <a:prstGeom prst="rect">
            <a:avLst/>
          </a:prstGeom>
        </p:spPr>
      </p:pic>
      <p:cxnSp>
        <p:nvCxnSpPr>
          <p:cNvPr id="18" name="直線單箭頭接點 17"/>
          <p:cNvCxnSpPr/>
          <p:nvPr/>
        </p:nvCxnSpPr>
        <p:spPr>
          <a:xfrm flipH="1">
            <a:off x="4545824" y="3288583"/>
            <a:ext cx="17136" cy="94350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圖片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44" y="4100994"/>
            <a:ext cx="471702" cy="687332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720339" y="3640854"/>
            <a:ext cx="2636006" cy="132343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+mj-lt"/>
              </a:rPr>
              <a:t>CDM-PCA eigenvalues </a:t>
            </a:r>
            <a:endParaRPr lang="zh-TW" altLang="en-US" sz="4000" dirty="0">
              <a:latin typeface="+mj-lt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7105170" y="3155011"/>
            <a:ext cx="6966" cy="215415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10" y="5499789"/>
            <a:ext cx="7527113" cy="894805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720339" y="5161607"/>
            <a:ext cx="3106348" cy="132343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+mj-lt"/>
              </a:rPr>
              <a:t>CDM-PCA eigenvectors </a:t>
            </a:r>
            <a:endParaRPr lang="zh-TW" altLang="en-US" sz="4000" dirty="0">
              <a:latin typeface="+mj-lt"/>
            </a:endParaRPr>
          </a:p>
        </p:txBody>
      </p:sp>
      <p:pic>
        <p:nvPicPr>
          <p:cNvPr id="28" name="圖片 2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77" y="1282652"/>
            <a:ext cx="253714" cy="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7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4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47872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6462" y="1"/>
            <a:ext cx="12192000" cy="6957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框架 6"/>
          <p:cNvSpPr/>
          <p:nvPr/>
        </p:nvSpPr>
        <p:spPr>
          <a:xfrm>
            <a:off x="0" y="1"/>
            <a:ext cx="12192000" cy="6858000"/>
          </a:xfrm>
          <a:prstGeom prst="frame">
            <a:avLst>
              <a:gd name="adj1" fmla="val 349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4587"/>
            <a:ext cx="7900971" cy="46692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921166"/>
            <a:ext cx="9842901" cy="53181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558" y="4114797"/>
            <a:ext cx="2818542" cy="33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7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47872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" y="1"/>
            <a:ext cx="12192000" cy="6957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框架 6"/>
          <p:cNvSpPr/>
          <p:nvPr/>
        </p:nvSpPr>
        <p:spPr>
          <a:xfrm>
            <a:off x="0" y="1"/>
            <a:ext cx="12192000" cy="6858000"/>
          </a:xfrm>
          <a:prstGeom prst="frame">
            <a:avLst>
              <a:gd name="adj1" fmla="val 349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13" y="621031"/>
            <a:ext cx="8469779" cy="649509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519222" y="601157"/>
            <a:ext cx="616689" cy="649509"/>
          </a:xfrm>
          <a:prstGeom prst="ellipse">
            <a:avLst/>
          </a:prstGeom>
          <a:solidFill>
            <a:srgbClr val="92D050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98" y="1370379"/>
            <a:ext cx="8755678" cy="910492"/>
          </a:xfrm>
          <a:prstGeom prst="rect">
            <a:avLst/>
          </a:prstGeom>
        </p:spPr>
      </p:pic>
      <p:grpSp>
        <p:nvGrpSpPr>
          <p:cNvPr id="27" name="群組 26"/>
          <p:cNvGrpSpPr/>
          <p:nvPr/>
        </p:nvGrpSpPr>
        <p:grpSpPr>
          <a:xfrm>
            <a:off x="378241" y="2527344"/>
            <a:ext cx="11513596" cy="4027399"/>
            <a:chOff x="378241" y="2527344"/>
            <a:chExt cx="11513596" cy="4027399"/>
          </a:xfrm>
        </p:grpSpPr>
        <p:sp>
          <p:nvSpPr>
            <p:cNvPr id="11" name="圓角矩形 10"/>
            <p:cNvSpPr/>
            <p:nvPr/>
          </p:nvSpPr>
          <p:spPr>
            <a:xfrm>
              <a:off x="378241" y="2527344"/>
              <a:ext cx="11513596" cy="40273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6" name="圖片 25" descr="\documentclass{article}&#10;&#10;\usepackage{amsmath,amsfonts,amssymb,amsthm,booktabs,color,epsfig,graphicx,hyperref,url}&#10;\pagestyle{empty}&#10;\begin{document}&#10;\noindent&#10;For $j\in\{1,\dots,m\}$,\\[.in]&#10;&#10;$\displaystyle\sqrt{\frac{2n}{{\rm var}(z^2_{j1})}}\left(&#10;\frac{\tilde\lambda_j}{\lambda_j}-1\right)&#10;\Rightarrow N(0,1)$,\\[.1in]&#10;&#10;$\displaystyle{\bf h}^\top_j \left(&#10;\frac{\tilde {\bf h}_j}{\|\tilde{\bf h}_j\|}-{\bf h}_j\right)&#10;\rightarrow 0$\\[.1in]&#10;under one of the conditions\\[.1in]&#10;{\color{red}(i)} $d\rightarrow \infty$ and &#10;$n\rightarrow\infty$ for $\alpha_j&gt;1$\\[.1in]&#10;{\color{red}(ii)} $d\rightarrow \infty$ and &#10;$d^{1-\alpha_j}/n\rightarrow 0$ for $\alpha_j \in (1/2,1]$\\[.1in]&#10;{\color{red}(iii)} $d\rightarrow \infty$ and &#10;$d^{2(1-\alpha_j)}/n\rightarrow 0$ for $\alpha_j \in (0,1/2]$\\[.1in]&#10;\end{document}" title="IguanaTex Bitmap Display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660" y="3046034"/>
              <a:ext cx="4369286" cy="3442085"/>
            </a:xfrm>
            <a:prstGeom prst="rect">
              <a:avLst/>
            </a:prstGeom>
          </p:spPr>
        </p:pic>
        <p:pic>
          <p:nvPicPr>
            <p:cNvPr id="23" name="圖片 22" descr="\documentclass{article}&#10;&#10;\usepackage{amsmath,amsfonts,amssymb,amsthm,booktabs,color,epsfig,graphicx,hyperref,url}&#10;\pagestyle{empty}&#10;\begin{document}&#10;\noindent&#10;For $j\in\{1,\dots,m\}$,\\[.in]&#10;&#10;$\displaystyle\sqrt{\frac{2n}{{\rm var}(z^2_{j1})}}\left(&#10;\frac{\hat\lambda_j}{\lambda_j}-1\right)&#10;\Rightarrow N(0,1)$,\\[.1in]&#10;&#10;$\displaystyle{\bf h}^\top_j \left(&#10;\hat {\bf h}_j-{\bf h}_j\right)&#10;\rightarrow 0$\\[.1in]&#10;under one of the conditions\\[.1in]&#10;{\color{red}(i)} $d\rightarrow \infty$ and &#10;$n\rightarrow\infty$ for $\alpha_j&gt;1$\\[.1in]&#10;{\color{red}(ii)} $d\rightarrow \infty$ and &#10;$d^{2(1-\alpha_j)}/n\rightarrow 0$ for $\alpha_j \in (0,1]$\\[.1in]&#10;\end{document}" title="IguanaTex Bitmap Display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0426" y="3046035"/>
              <a:ext cx="4492285" cy="3045895"/>
            </a:xfrm>
            <a:prstGeom prst="rect">
              <a:avLst/>
            </a:prstGeom>
          </p:spPr>
        </p:pic>
      </p:grpSp>
      <p:grpSp>
        <p:nvGrpSpPr>
          <p:cNvPr id="12" name="群組 11"/>
          <p:cNvGrpSpPr/>
          <p:nvPr/>
        </p:nvGrpSpPr>
        <p:grpSpPr>
          <a:xfrm>
            <a:off x="266642" y="2380710"/>
            <a:ext cx="2250440" cy="508000"/>
            <a:chOff x="96521" y="2582367"/>
            <a:chExt cx="2250440" cy="508000"/>
          </a:xfrm>
        </p:grpSpPr>
        <p:sp>
          <p:nvSpPr>
            <p:cNvPr id="18" name="矩形 17"/>
            <p:cNvSpPr/>
            <p:nvPr/>
          </p:nvSpPr>
          <p:spPr>
            <a:xfrm>
              <a:off x="96521" y="2582367"/>
              <a:ext cx="2250440" cy="50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" name="圖片 1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57" y="2681985"/>
              <a:ext cx="2085469" cy="319232"/>
            </a:xfrm>
            <a:prstGeom prst="rect">
              <a:avLst/>
            </a:prstGeom>
          </p:spPr>
        </p:pic>
      </p:grpSp>
      <p:grpSp>
        <p:nvGrpSpPr>
          <p:cNvPr id="13" name="群組 12"/>
          <p:cNvGrpSpPr/>
          <p:nvPr/>
        </p:nvGrpSpPr>
        <p:grpSpPr>
          <a:xfrm>
            <a:off x="6079239" y="2380710"/>
            <a:ext cx="2250440" cy="508000"/>
            <a:chOff x="5964918" y="2582367"/>
            <a:chExt cx="2250440" cy="508000"/>
          </a:xfrm>
        </p:grpSpPr>
        <p:sp>
          <p:nvSpPr>
            <p:cNvPr id="16" name="矩形 15"/>
            <p:cNvSpPr/>
            <p:nvPr/>
          </p:nvSpPr>
          <p:spPr>
            <a:xfrm>
              <a:off x="5964918" y="2582367"/>
              <a:ext cx="2250440" cy="50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7" name="圖片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8355" y="2681985"/>
              <a:ext cx="907977" cy="319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81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6462" y="1"/>
            <a:ext cx="12192000" cy="6957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47872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" y="1"/>
            <a:ext cx="12192000" cy="6957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框架 6"/>
          <p:cNvSpPr/>
          <p:nvPr/>
        </p:nvSpPr>
        <p:spPr>
          <a:xfrm>
            <a:off x="0" y="1"/>
            <a:ext cx="12192000" cy="6858000"/>
          </a:xfrm>
          <a:prstGeom prst="frame">
            <a:avLst>
              <a:gd name="adj1" fmla="val 349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89" y="490719"/>
            <a:ext cx="6595353" cy="653868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517449" y="495078"/>
            <a:ext cx="616689" cy="649509"/>
          </a:xfrm>
          <a:prstGeom prst="ellipse">
            <a:avLst/>
          </a:prstGeom>
          <a:solidFill>
            <a:srgbClr val="92D050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93" y="1484662"/>
            <a:ext cx="10684724" cy="663239"/>
          </a:xfrm>
          <a:prstGeom prst="rect">
            <a:avLst/>
          </a:prstGeom>
        </p:spPr>
      </p:pic>
      <p:sp>
        <p:nvSpPr>
          <p:cNvPr id="23" name="圓角矩形 22"/>
          <p:cNvSpPr/>
          <p:nvPr/>
        </p:nvSpPr>
        <p:spPr>
          <a:xfrm>
            <a:off x="329668" y="2329822"/>
            <a:ext cx="11513596" cy="4027399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329669" y="2226418"/>
            <a:ext cx="2250440" cy="508000"/>
            <a:chOff x="96521" y="2582367"/>
            <a:chExt cx="2250440" cy="508000"/>
          </a:xfrm>
        </p:grpSpPr>
        <p:sp>
          <p:nvSpPr>
            <p:cNvPr id="26" name="矩形 25"/>
            <p:cNvSpPr/>
            <p:nvPr/>
          </p:nvSpPr>
          <p:spPr>
            <a:xfrm>
              <a:off x="96521" y="2582367"/>
              <a:ext cx="2250440" cy="50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7" name="圖片 2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57" y="2681985"/>
              <a:ext cx="2085469" cy="319232"/>
            </a:xfrm>
            <a:prstGeom prst="rect">
              <a:avLst/>
            </a:prstGeom>
          </p:spPr>
        </p:pic>
      </p:grpSp>
      <p:grpSp>
        <p:nvGrpSpPr>
          <p:cNvPr id="28" name="群組 27"/>
          <p:cNvGrpSpPr/>
          <p:nvPr/>
        </p:nvGrpSpPr>
        <p:grpSpPr>
          <a:xfrm>
            <a:off x="6168155" y="2267281"/>
            <a:ext cx="2250440" cy="508000"/>
            <a:chOff x="5964918" y="2582367"/>
            <a:chExt cx="2250440" cy="508000"/>
          </a:xfrm>
        </p:grpSpPr>
        <p:sp>
          <p:nvSpPr>
            <p:cNvPr id="29" name="矩形 28"/>
            <p:cNvSpPr/>
            <p:nvPr/>
          </p:nvSpPr>
          <p:spPr>
            <a:xfrm>
              <a:off x="5964918" y="2582367"/>
              <a:ext cx="2250440" cy="50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0" name="圖片 2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8355" y="2681985"/>
              <a:ext cx="907977" cy="319232"/>
            </a:xfrm>
            <a:prstGeom prst="rect">
              <a:avLst/>
            </a:prstGeom>
          </p:spPr>
        </p:pic>
      </p:grpSp>
      <p:pic>
        <p:nvPicPr>
          <p:cNvPr id="31" name="圖片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93" y="3094934"/>
            <a:ext cx="4707913" cy="3064385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31" y="3013321"/>
            <a:ext cx="4641619" cy="3108227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381108" y="3899852"/>
            <a:ext cx="1910611" cy="1879600"/>
          </a:xfrm>
          <a:prstGeom prst="ellipse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3545985" y="3632562"/>
            <a:ext cx="1910611" cy="1879600"/>
          </a:xfrm>
          <a:prstGeom prst="ellips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8638941" y="3807711"/>
            <a:ext cx="1910611" cy="1879600"/>
          </a:xfrm>
          <a:prstGeom prst="ellips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7094936" y="3834063"/>
            <a:ext cx="1910611" cy="1879600"/>
          </a:xfrm>
          <a:prstGeom prst="ellipse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76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80" y="1446141"/>
            <a:ext cx="10428185" cy="1493484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80" y="2939625"/>
            <a:ext cx="10603980" cy="308203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11873" y="267793"/>
            <a:ext cx="422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/>
              <a:t>Theory for CDM-PCA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5847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0" y="1849604"/>
            <a:ext cx="11261556" cy="300117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11873" y="267793"/>
            <a:ext cx="422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/>
              <a:t>Theory for PCA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2112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47872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6462" y="1"/>
            <a:ext cx="12192000" cy="6957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框架 6"/>
          <p:cNvSpPr/>
          <p:nvPr/>
        </p:nvSpPr>
        <p:spPr>
          <a:xfrm>
            <a:off x="0" y="1"/>
            <a:ext cx="12192000" cy="6858000"/>
          </a:xfrm>
          <a:prstGeom prst="frame">
            <a:avLst>
              <a:gd name="adj1" fmla="val 349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9885" y="1338146"/>
            <a:ext cx="110897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dirty="0" smtClean="0"/>
              <a:t>In </a:t>
            </a:r>
            <a:r>
              <a:rPr lang="en-US" altLang="zh-TW" sz="3600" dirty="0" err="1" smtClean="0"/>
              <a:t>Yata</a:t>
            </a:r>
            <a:r>
              <a:rPr lang="en-US" altLang="zh-TW" sz="3600" dirty="0" smtClean="0"/>
              <a:t> and </a:t>
            </a:r>
            <a:r>
              <a:rPr lang="en-US" altLang="zh-TW" sz="3600" dirty="0" err="1" smtClean="0"/>
              <a:t>Aoshima’s</a:t>
            </a:r>
            <a:r>
              <a:rPr lang="en-US" altLang="zh-TW" sz="3600" dirty="0" smtClean="0"/>
              <a:t> work</a:t>
            </a:r>
          </a:p>
          <a:p>
            <a:r>
              <a:rPr lang="en-US" altLang="zh-TW" sz="3600" dirty="0" smtClean="0"/>
              <a:t> </a:t>
            </a:r>
          </a:p>
          <a:p>
            <a:endParaRPr lang="en-US" altLang="zh-TW" sz="3600" dirty="0"/>
          </a:p>
          <a:p>
            <a:pPr marL="742950" indent="-742950">
              <a:buAutoNum type="arabicParenBoth"/>
            </a:pPr>
            <a:r>
              <a:rPr lang="en-US" altLang="zh-TW" sz="3600" dirty="0" smtClean="0"/>
              <a:t>the </a:t>
            </a:r>
            <a:r>
              <a:rPr lang="en-US" altLang="zh-TW" sz="3600" b="1" dirty="0"/>
              <a:t>asymptotic normality </a:t>
            </a:r>
            <a:r>
              <a:rPr lang="en-US" altLang="zh-TW" sz="3600" dirty="0"/>
              <a:t>for PCA directions is </a:t>
            </a:r>
            <a:r>
              <a:rPr lang="en-US" altLang="zh-TW" sz="3600" dirty="0" smtClean="0"/>
              <a:t>lacking</a:t>
            </a:r>
          </a:p>
          <a:p>
            <a:pPr marL="742950" indent="-742950">
              <a:buAutoNum type="arabicParenBoth"/>
            </a:pPr>
            <a:endParaRPr lang="en-US" altLang="zh-TW" sz="3600" dirty="0" smtClean="0"/>
          </a:p>
          <a:p>
            <a:pPr marL="742950" indent="-742950">
              <a:buAutoNum type="arabicParenBoth"/>
            </a:pPr>
            <a:r>
              <a:rPr lang="en-US" altLang="zh-TW" sz="3600" dirty="0" smtClean="0"/>
              <a:t>the </a:t>
            </a:r>
            <a:r>
              <a:rPr lang="en-US" altLang="zh-TW" sz="3600" b="1" dirty="0"/>
              <a:t>asymptotic normality </a:t>
            </a:r>
            <a:r>
              <a:rPr lang="en-US" altLang="zh-TW" sz="3600" dirty="0"/>
              <a:t>for </a:t>
            </a:r>
            <a:r>
              <a:rPr lang="en-US" altLang="zh-TW" sz="3600" dirty="0" smtClean="0"/>
              <a:t>CDM-PCA </a:t>
            </a:r>
            <a:r>
              <a:rPr lang="en-US" altLang="zh-TW" sz="3600" dirty="0"/>
              <a:t>directions is lacking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9121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47872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-49556"/>
            <a:ext cx="12192000" cy="6957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框架 6"/>
          <p:cNvSpPr/>
          <p:nvPr/>
        </p:nvSpPr>
        <p:spPr>
          <a:xfrm>
            <a:off x="0" y="1"/>
            <a:ext cx="12192000" cy="6858000"/>
          </a:xfrm>
          <a:prstGeom prst="frame">
            <a:avLst>
              <a:gd name="adj1" fmla="val 349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79503" y="4852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dirty="0" smtClean="0"/>
              <a:t>In 2020</a:t>
            </a:r>
            <a:endParaRPr lang="en-US" altLang="zh-TW" sz="66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632284" y="2045436"/>
            <a:ext cx="57593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Wang</a:t>
            </a:r>
            <a:r>
              <a:rPr lang="en-US" altLang="zh-TW" sz="3200" dirty="0" smtClean="0"/>
              <a:t>, Huang, and Chen </a:t>
            </a:r>
            <a:r>
              <a:rPr lang="en-US" altLang="zh-TW" sz="3200" dirty="0" smtClean="0"/>
              <a:t>have extend their work</a:t>
            </a:r>
            <a:endParaRPr lang="zh-TW" altLang="en-US" sz="3200" dirty="0"/>
          </a:p>
        </p:txBody>
      </p:sp>
      <p:grpSp>
        <p:nvGrpSpPr>
          <p:cNvPr id="10" name="群組 9"/>
          <p:cNvGrpSpPr/>
          <p:nvPr/>
        </p:nvGrpSpPr>
        <p:grpSpPr>
          <a:xfrm>
            <a:off x="2249745" y="3982246"/>
            <a:ext cx="7340304" cy="704295"/>
            <a:chOff x="610541" y="2059404"/>
            <a:chExt cx="9877664" cy="1018366"/>
          </a:xfrm>
        </p:grpSpPr>
        <p:sp>
          <p:nvSpPr>
            <p:cNvPr id="11" name="矩形 10"/>
            <p:cNvSpPr/>
            <p:nvPr/>
          </p:nvSpPr>
          <p:spPr>
            <a:xfrm>
              <a:off x="610541" y="2062106"/>
              <a:ext cx="574197" cy="934554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altLang="zh-TW" sz="3600" b="1" cap="none" spc="0" dirty="0">
                  <a:ln/>
                  <a:solidFill>
                    <a:srgbClr val="FF0000"/>
                  </a:solidFill>
                  <a:effectLst/>
                </a:rPr>
                <a:t>1</a:t>
              </a:r>
              <a:endParaRPr lang="zh-TW" altLang="en-US" sz="3600" b="1" cap="none" spc="0" dirty="0">
                <a:ln/>
                <a:solidFill>
                  <a:srgbClr val="FF0000"/>
                </a:solidFill>
                <a:effectLst/>
              </a:endParaRPr>
            </a:p>
          </p:txBody>
        </p:sp>
        <p:pic>
          <p:nvPicPr>
            <p:cNvPr id="12" name="圖片 1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973" y="2059404"/>
              <a:ext cx="9025232" cy="1018366"/>
            </a:xfrm>
            <a:prstGeom prst="rect">
              <a:avLst/>
            </a:prstGeom>
          </p:spPr>
        </p:pic>
      </p:grpSp>
      <p:grpSp>
        <p:nvGrpSpPr>
          <p:cNvPr id="13" name="群組 12"/>
          <p:cNvGrpSpPr/>
          <p:nvPr/>
        </p:nvGrpSpPr>
        <p:grpSpPr>
          <a:xfrm>
            <a:off x="2249745" y="5243226"/>
            <a:ext cx="7089003" cy="804804"/>
            <a:chOff x="548121" y="3691164"/>
            <a:chExt cx="9451886" cy="1050472"/>
          </a:xfrm>
        </p:grpSpPr>
        <p:pic>
          <p:nvPicPr>
            <p:cNvPr id="14" name="圖片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3849" y="3777429"/>
              <a:ext cx="8586158" cy="964207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548121" y="3691164"/>
              <a:ext cx="558265" cy="84362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altLang="zh-TW" sz="3600" b="1" cap="none" spc="0" dirty="0">
                  <a:ln/>
                  <a:solidFill>
                    <a:srgbClr val="FF0000"/>
                  </a:solidFill>
                  <a:effectLst/>
                </a:rPr>
                <a:t>2</a:t>
              </a:r>
              <a:endParaRPr lang="zh-TW" altLang="en-US" sz="3600" b="1" cap="none" spc="0" dirty="0">
                <a:ln/>
                <a:solidFill>
                  <a:srgbClr val="FF000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408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47872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1"/>
            <a:ext cx="12192000" cy="6957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9447D60F-B342-4AE8-AB77-657960176CF7}"/>
              </a:ext>
            </a:extLst>
          </p:cNvPr>
          <p:cNvSpPr txBox="1"/>
          <p:nvPr/>
        </p:nvSpPr>
        <p:spPr>
          <a:xfrm>
            <a:off x="585702" y="1034405"/>
            <a:ext cx="11410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is a joint work with</a:t>
            </a:r>
            <a:endParaRPr lang="zh-TW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2BC6260-668E-4B2A-9420-7B4A07DDB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105" y="3115248"/>
            <a:ext cx="1043784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Su-Yun Huang</a:t>
            </a:r>
            <a:endParaRPr lang="en-US" altLang="zh-TW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800" dirty="0">
                <a:solidFill>
                  <a:schemeClr val="bg2">
                    <a:lumMod val="50000"/>
                  </a:schemeClr>
                </a:solidFill>
              </a:rPr>
              <a:t>Institute of Statistical Science, Academia Sinica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sz="3200" dirty="0">
              <a:solidFill>
                <a:srgbClr val="000000"/>
              </a:solidFill>
            </a:endParaRPr>
          </a:p>
        </p:txBody>
      </p:sp>
      <p:sp>
        <p:nvSpPr>
          <p:cNvPr id="7" name="框架 6"/>
          <p:cNvSpPr/>
          <p:nvPr/>
        </p:nvSpPr>
        <p:spPr>
          <a:xfrm>
            <a:off x="0" y="1"/>
            <a:ext cx="12192000" cy="6858000"/>
          </a:xfrm>
          <a:prstGeom prst="frame">
            <a:avLst>
              <a:gd name="adj1" fmla="val 349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30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2" y="1559450"/>
            <a:ext cx="9185352" cy="489823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rot="5400000">
            <a:off x="5523358" y="-6099684"/>
            <a:ext cx="1534366" cy="132659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2"/>
          <p:cNvSpPr>
            <a:spLocks noGrp="1"/>
          </p:cNvSpPr>
          <p:nvPr>
            <p:ph type="title"/>
          </p:nvPr>
        </p:nvSpPr>
        <p:spPr>
          <a:xfrm>
            <a:off x="96520" y="0"/>
            <a:ext cx="12410440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Theorem (CDM-PCA). </a:t>
            </a:r>
            <a:r>
              <a:rPr lang="en-US" altLang="zh-TW" sz="2800" dirty="0">
                <a:solidFill>
                  <a:srgbClr val="C00000"/>
                </a:solidFill>
              </a:rPr>
              <a:t>(W., Huang and Chen, 2020 JMVA)</a:t>
            </a:r>
            <a:endParaRPr lang="zh-TW" alt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61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99" y="604034"/>
            <a:ext cx="10114115" cy="348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6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55" y="466501"/>
            <a:ext cx="9884132" cy="431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5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1" y="1714156"/>
            <a:ext cx="7925836" cy="20476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rot="5400000">
            <a:off x="5523358" y="-6099684"/>
            <a:ext cx="1534366" cy="132659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2"/>
          <p:cNvSpPr>
            <a:spLocks noGrp="1"/>
          </p:cNvSpPr>
          <p:nvPr>
            <p:ph type="title"/>
          </p:nvPr>
        </p:nvSpPr>
        <p:spPr>
          <a:xfrm>
            <a:off x="96520" y="0"/>
            <a:ext cx="12410440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Theorem (PCA). </a:t>
            </a:r>
            <a:r>
              <a:rPr lang="en-US" altLang="zh-TW" sz="2800" dirty="0">
                <a:solidFill>
                  <a:srgbClr val="C00000"/>
                </a:solidFill>
              </a:rPr>
              <a:t>(W., Huang and Chen, 2020 JMVA)</a:t>
            </a:r>
            <a:endParaRPr lang="zh-TW" altLang="en-US" sz="2800" dirty="0">
              <a:solidFill>
                <a:srgbClr val="C00000"/>
              </a:solidFill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1" y="3908143"/>
            <a:ext cx="9149720" cy="250380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38301" y="3908143"/>
            <a:ext cx="432216" cy="552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38301" y="5253723"/>
            <a:ext cx="432216" cy="1158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1" y="4184315"/>
            <a:ext cx="256671" cy="2506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2" y="5362629"/>
            <a:ext cx="283689" cy="25066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75" y="6024247"/>
            <a:ext cx="256671" cy="2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9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47872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02218" y="1"/>
            <a:ext cx="12192000" cy="6957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框架 6"/>
          <p:cNvSpPr/>
          <p:nvPr/>
        </p:nvSpPr>
        <p:spPr>
          <a:xfrm>
            <a:off x="0" y="1"/>
            <a:ext cx="12192000" cy="6858000"/>
          </a:xfrm>
          <a:prstGeom prst="frame">
            <a:avLst>
              <a:gd name="adj1" fmla="val 349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34537" y="624468"/>
            <a:ext cx="124113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latin typeface="+mj-lt"/>
              </a:rPr>
              <a:t>One day, Prof</a:t>
            </a:r>
            <a:r>
              <a:rPr lang="en-US" altLang="zh-TW" sz="4400" dirty="0" smtClean="0">
                <a:latin typeface="+mj-lt"/>
              </a:rPr>
              <a:t>. Su-Yun asked me: </a:t>
            </a:r>
          </a:p>
          <a:p>
            <a:endParaRPr lang="en-US" altLang="zh-TW" sz="4000" dirty="0" smtClean="0">
              <a:latin typeface="+mj-lt"/>
            </a:endParaRPr>
          </a:p>
          <a:p>
            <a:r>
              <a:rPr lang="en-US" altLang="zh-TW" sz="2800" dirty="0" smtClean="0">
                <a:latin typeface="+mj-lt"/>
              </a:rPr>
              <a:t>Although </a:t>
            </a:r>
            <a:r>
              <a:rPr lang="en-US" altLang="zh-TW" sz="2800" dirty="0">
                <a:latin typeface="+mj-lt"/>
              </a:rPr>
              <a:t>the difference in </a:t>
            </a:r>
            <a:r>
              <a:rPr lang="en-US" altLang="zh-TW" sz="2800" dirty="0" smtClean="0">
                <a:latin typeface="+mj-lt"/>
              </a:rPr>
              <a:t>regions of </a:t>
            </a:r>
            <a:r>
              <a:rPr lang="en-US" altLang="zh-TW" sz="2800" dirty="0">
                <a:latin typeface="+mj-lt"/>
              </a:rPr>
              <a:t>consistency is well studied, </a:t>
            </a:r>
            <a:r>
              <a:rPr lang="en-US" altLang="zh-TW" sz="2800" dirty="0" smtClean="0">
                <a:latin typeface="+mj-lt"/>
              </a:rPr>
              <a:t>an </a:t>
            </a:r>
            <a:r>
              <a:rPr lang="en-US" altLang="zh-TW" sz="2800" dirty="0">
                <a:latin typeface="+mj-lt"/>
              </a:rPr>
              <a:t>interesting practical as well as theoretical question is </a:t>
            </a:r>
            <a:endParaRPr lang="en-US" altLang="zh-TW" sz="2800" dirty="0" smtClean="0">
              <a:latin typeface="+mj-lt"/>
            </a:endParaRPr>
          </a:p>
          <a:p>
            <a:endParaRPr lang="en-US" altLang="zh-TW" sz="2800" dirty="0" smtClean="0">
              <a:latin typeface="+mj-lt"/>
            </a:endParaRPr>
          </a:p>
          <a:p>
            <a:endParaRPr lang="en-US" altLang="zh-TW" sz="2800" dirty="0" smtClean="0">
              <a:latin typeface="+mj-lt"/>
            </a:endParaRPr>
          </a:p>
          <a:p>
            <a:pPr algn="ctr"/>
            <a:r>
              <a:rPr lang="en-US" altLang="zh-TW" sz="2800" b="1" dirty="0" smtClean="0">
                <a:latin typeface="+mj-lt"/>
              </a:rPr>
              <a:t>how PCA and CDM-PCA PC directions </a:t>
            </a:r>
            <a:r>
              <a:rPr lang="en-US" altLang="zh-TW" sz="2800" b="1" dirty="0">
                <a:latin typeface="+mj-lt"/>
              </a:rPr>
              <a:t>differ in </a:t>
            </a:r>
            <a:r>
              <a:rPr lang="en-US" altLang="zh-TW" sz="2800" b="1" dirty="0" smtClean="0">
                <a:latin typeface="+mj-lt"/>
              </a:rPr>
              <a:t>eigenvalues and </a:t>
            </a:r>
          </a:p>
          <a:p>
            <a:pPr algn="ctr"/>
            <a:r>
              <a:rPr lang="en-US" altLang="zh-TW" sz="2800" b="1" dirty="0" smtClean="0">
                <a:latin typeface="+mj-lt"/>
              </a:rPr>
              <a:t>eigenvectors </a:t>
            </a:r>
            <a:r>
              <a:rPr lang="en-US" altLang="zh-TW" sz="2800" b="1" dirty="0">
                <a:latin typeface="+mj-lt"/>
              </a:rPr>
              <a:t>estimation, </a:t>
            </a:r>
            <a:r>
              <a:rPr lang="en-US" altLang="zh-TW" sz="2800" b="1" dirty="0" smtClean="0">
                <a:latin typeface="+mj-lt"/>
              </a:rPr>
              <a:t>especially </a:t>
            </a:r>
            <a:r>
              <a:rPr lang="en-US" altLang="zh-TW" sz="2800" b="1" dirty="0">
                <a:latin typeface="+mj-lt"/>
              </a:rPr>
              <a:t>for the case where both </a:t>
            </a:r>
            <a:endParaRPr lang="en-US" altLang="zh-TW" sz="2800" b="1" dirty="0" smtClean="0">
              <a:latin typeface="+mj-lt"/>
            </a:endParaRPr>
          </a:p>
          <a:p>
            <a:pPr algn="ctr"/>
            <a:r>
              <a:rPr lang="en-US" altLang="zh-TW" sz="2800" b="1" dirty="0" smtClean="0">
                <a:latin typeface="+mj-lt"/>
              </a:rPr>
              <a:t>fall </a:t>
            </a:r>
            <a:r>
              <a:rPr lang="en-US" altLang="zh-TW" sz="2800" b="1" dirty="0">
                <a:latin typeface="+mj-lt"/>
              </a:rPr>
              <a:t>in a common region of consistency</a:t>
            </a:r>
            <a:r>
              <a:rPr lang="en-US" altLang="zh-TW" sz="2800" b="1" dirty="0" smtClean="0">
                <a:latin typeface="+mj-lt"/>
              </a:rPr>
              <a:t>.</a:t>
            </a:r>
            <a:endParaRPr lang="zh-TW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573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畫面剪輯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930" y="1764829"/>
            <a:ext cx="3642661" cy="1417436"/>
          </a:xfrm>
        </p:spPr>
      </p:pic>
      <p:sp>
        <p:nvSpPr>
          <p:cNvPr id="13" name="矩形 12"/>
          <p:cNvSpPr/>
          <p:nvPr/>
        </p:nvSpPr>
        <p:spPr>
          <a:xfrm>
            <a:off x="334109" y="2016368"/>
            <a:ext cx="11131060" cy="4642339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34109" y="0"/>
            <a:ext cx="132939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+mj-lt"/>
              </a:rPr>
              <a:t>For simplicity, </a:t>
            </a:r>
            <a:endParaRPr lang="en-US" altLang="zh-TW" sz="4400" dirty="0" smtClean="0">
              <a:latin typeface="+mj-lt"/>
            </a:endParaRPr>
          </a:p>
          <a:p>
            <a:r>
              <a:rPr lang="en-US" altLang="zh-TW" sz="4400" dirty="0" smtClean="0">
                <a:latin typeface="+mj-lt"/>
              </a:rPr>
              <a:t>we </a:t>
            </a:r>
            <a:r>
              <a:rPr lang="en-US" altLang="zh-TW" sz="4400" dirty="0">
                <a:latin typeface="+mj-lt"/>
              </a:rPr>
              <a:t>consider the case of a single component</a:t>
            </a:r>
            <a:r>
              <a:rPr lang="en-US" altLang="zh-TW" sz="4400" dirty="0" smtClean="0">
                <a:latin typeface="+mj-lt"/>
              </a:rPr>
              <a:t>:</a:t>
            </a:r>
            <a:endParaRPr lang="zh-TW" altLang="en-US" sz="4400" dirty="0">
              <a:latin typeface="+mj-lt"/>
            </a:endParaRPr>
          </a:p>
        </p:txBody>
      </p:sp>
      <p:pic>
        <p:nvPicPr>
          <p:cNvPr id="12" name="圖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4" y="3500544"/>
            <a:ext cx="9982199" cy="296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57908" y="422031"/>
            <a:ext cx="1076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+mj-lt"/>
              </a:rPr>
              <a:t>The effect </a:t>
            </a:r>
            <a:r>
              <a:rPr lang="en-US" altLang="zh-TW" sz="3600" b="1" dirty="0">
                <a:latin typeface="+mj-lt"/>
              </a:rPr>
              <a:t>of noise terms</a:t>
            </a:r>
            <a:endParaRPr lang="zh-TW" altLang="en-US" sz="3600" b="1" dirty="0">
              <a:latin typeface="+mj-lt"/>
            </a:endParaRP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74" y="1838548"/>
            <a:ext cx="11499577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3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2" y="741930"/>
            <a:ext cx="11514818" cy="2095682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23" y="4798776"/>
            <a:ext cx="11537680" cy="136409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82751" y="4884234"/>
            <a:ext cx="211873" cy="323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94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890954" y="2846784"/>
            <a:ext cx="10128738" cy="2141905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57908" y="422031"/>
            <a:ext cx="1076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+mj-lt"/>
              </a:rPr>
              <a:t>Perturbation theory </a:t>
            </a:r>
            <a:r>
              <a:rPr lang="en-US" altLang="zh-TW" sz="3600" b="1" dirty="0" smtClean="0">
                <a:latin typeface="+mj-lt"/>
              </a:rPr>
              <a:t>for </a:t>
            </a:r>
            <a:r>
              <a:rPr lang="en-US" altLang="zh-TW" sz="3600" b="1" dirty="0">
                <a:latin typeface="+mj-lt"/>
              </a:rPr>
              <a:t>sample covariance</a:t>
            </a:r>
            <a:endParaRPr lang="zh-TW" altLang="en-US" sz="3600" b="1" dirty="0">
              <a:latin typeface="+mj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70094" y="2083760"/>
            <a:ext cx="7971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+mj-lt"/>
              </a:rPr>
              <a:t>We apply the similar approach of Nadler (2008) </a:t>
            </a:r>
            <a:endParaRPr lang="zh-TW" altLang="en-US" sz="2800" dirty="0">
              <a:latin typeface="+mj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68136" y="3045394"/>
            <a:ext cx="10410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+mj-lt"/>
              </a:rPr>
              <a:t>B</a:t>
            </a:r>
            <a:r>
              <a:rPr lang="en-US" altLang="zh-TW" sz="3200" dirty="0">
                <a:latin typeface="+mj-lt"/>
              </a:rPr>
              <a:t>. Nadler, Finite sample approximation results for principal component analysis: A matrix perturbation approach, The Annals of </a:t>
            </a:r>
            <a:r>
              <a:rPr lang="en-US" altLang="zh-TW" sz="3200" dirty="0" smtClean="0">
                <a:latin typeface="+mj-lt"/>
              </a:rPr>
              <a:t>Statistics 36 </a:t>
            </a:r>
            <a:r>
              <a:rPr lang="en-US" altLang="zh-TW" sz="3200" dirty="0">
                <a:latin typeface="+mj-lt"/>
              </a:rPr>
              <a:t>(2008) 2791–817.</a:t>
            </a:r>
            <a:endParaRPr lang="zh-TW" alt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758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16" y="3980475"/>
            <a:ext cx="11307397" cy="2631339"/>
          </a:xfrm>
          <a:prstGeom prst="rect">
            <a:avLst/>
          </a:prstGeom>
        </p:spPr>
      </p:pic>
      <p:pic>
        <p:nvPicPr>
          <p:cNvPr id="16" name="圖片 15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04" y="403235"/>
            <a:ext cx="10896022" cy="306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6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47872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" y="1"/>
            <a:ext cx="12192000" cy="6957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框架 6"/>
          <p:cNvSpPr/>
          <p:nvPr/>
        </p:nvSpPr>
        <p:spPr>
          <a:xfrm>
            <a:off x="0" y="1"/>
            <a:ext cx="12192000" cy="6858000"/>
          </a:xfrm>
          <a:prstGeom prst="frame">
            <a:avLst>
              <a:gd name="adj1" fmla="val 349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94" y="2775378"/>
            <a:ext cx="8162485" cy="106635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59" y="5359861"/>
            <a:ext cx="10736341" cy="86665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852" y="485749"/>
            <a:ext cx="6340296" cy="818332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063815" y="-2062310"/>
            <a:ext cx="3966457" cy="1934433"/>
            <a:chOff x="1063815" y="-2062310"/>
            <a:chExt cx="3966457" cy="1934433"/>
          </a:xfrm>
        </p:grpSpPr>
        <p:pic>
          <p:nvPicPr>
            <p:cNvPr id="15" name="圖片 1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815" y="-2062310"/>
              <a:ext cx="2090759" cy="1778701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249" y="-631480"/>
              <a:ext cx="1627023" cy="503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36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00221 0.6337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3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3" y="1022309"/>
            <a:ext cx="10904287" cy="430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6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62" y="357967"/>
            <a:ext cx="11745738" cy="1537567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8" y="3260874"/>
            <a:ext cx="11093061" cy="116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4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57" y="1158043"/>
            <a:ext cx="11613886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6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1" y="1142523"/>
            <a:ext cx="11552921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5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1215198"/>
            <a:ext cx="11606266" cy="4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0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3" y="1131371"/>
            <a:ext cx="11690093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1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7" y="921802"/>
            <a:ext cx="11827265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2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2" y="1150422"/>
            <a:ext cx="11720576" cy="455715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35712" y="3958683"/>
            <a:ext cx="11618034" cy="1839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087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0" y="1055164"/>
            <a:ext cx="11773920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5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9" y="643648"/>
            <a:ext cx="11316681" cy="55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4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47872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" y="1"/>
            <a:ext cx="12192000" cy="6957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框架 6"/>
          <p:cNvSpPr/>
          <p:nvPr/>
        </p:nvSpPr>
        <p:spPr>
          <a:xfrm>
            <a:off x="0" y="1"/>
            <a:ext cx="12192000" cy="6858000"/>
          </a:xfrm>
          <a:prstGeom prst="frame">
            <a:avLst>
              <a:gd name="adj1" fmla="val 349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68" y="1392059"/>
            <a:ext cx="2526710" cy="56275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68" y="3222186"/>
            <a:ext cx="10985864" cy="90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87" y="716045"/>
            <a:ext cx="11370025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4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08" y="616976"/>
            <a:ext cx="11354784" cy="5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98583" y="375139"/>
            <a:ext cx="769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+mj-lt"/>
              </a:rPr>
              <a:t>Example 1: Parkinson’s disease (PD) data</a:t>
            </a:r>
            <a:endParaRPr lang="zh-TW" altLang="en-US" sz="3600" b="1" dirty="0">
              <a:latin typeface="+mj-lt"/>
            </a:endParaRP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3" y="2063096"/>
            <a:ext cx="11530059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1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98583" y="375139"/>
            <a:ext cx="769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+mj-lt"/>
              </a:rPr>
              <a:t>Example 2: Lung cancer data</a:t>
            </a:r>
            <a:endParaRPr lang="zh-TW" altLang="en-US" sz="3600" b="1" dirty="0">
              <a:latin typeface="+mj-lt"/>
            </a:endParaRP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3" y="1876390"/>
            <a:ext cx="11392887" cy="4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2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3076976" y="2780655"/>
            <a:ext cx="10515600" cy="1325563"/>
          </a:xfrm>
        </p:spPr>
        <p:txBody>
          <a:bodyPr/>
          <a:lstStyle/>
          <a:p>
            <a:r>
              <a:rPr lang="en-US" altLang="zh-TW" dirty="0"/>
              <a:t>Thanks for your attention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 rot="5400000">
            <a:off x="5523358" y="-6099684"/>
            <a:ext cx="1534366" cy="132659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 rot="5400000">
            <a:off x="5865799" y="-279405"/>
            <a:ext cx="1534366" cy="132659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0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47872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25" name="內容版面配置區 24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095" y="3306056"/>
            <a:ext cx="1323810" cy="1390476"/>
          </a:xfrm>
        </p:spPr>
      </p:pic>
      <p:sp>
        <p:nvSpPr>
          <p:cNvPr id="4" name="矩形 3"/>
          <p:cNvSpPr/>
          <p:nvPr/>
        </p:nvSpPr>
        <p:spPr>
          <a:xfrm>
            <a:off x="1" y="1"/>
            <a:ext cx="12192000" cy="6957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框架 6"/>
          <p:cNvSpPr/>
          <p:nvPr/>
        </p:nvSpPr>
        <p:spPr>
          <a:xfrm>
            <a:off x="0" y="1"/>
            <a:ext cx="12192000" cy="6858000"/>
          </a:xfrm>
          <a:prstGeom prst="frame">
            <a:avLst>
              <a:gd name="adj1" fmla="val 349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9" name="圖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21" y="885245"/>
            <a:ext cx="4800372" cy="44189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98" y="841287"/>
            <a:ext cx="4597033" cy="610717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9" y="2177860"/>
            <a:ext cx="10324290" cy="587463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48" y="3217790"/>
            <a:ext cx="4080496" cy="60334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9" y="4314829"/>
            <a:ext cx="4454039" cy="628353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126" y="5436880"/>
            <a:ext cx="5933036" cy="48953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234" y="3054112"/>
            <a:ext cx="3322268" cy="348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47872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25" name="內容版面配置區 24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095" y="3306056"/>
            <a:ext cx="1323810" cy="1390476"/>
          </a:xfrm>
        </p:spPr>
      </p:pic>
      <p:sp>
        <p:nvSpPr>
          <p:cNvPr id="4" name="矩形 3"/>
          <p:cNvSpPr/>
          <p:nvPr/>
        </p:nvSpPr>
        <p:spPr>
          <a:xfrm>
            <a:off x="1" y="1"/>
            <a:ext cx="12192000" cy="6957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框架 6"/>
          <p:cNvSpPr/>
          <p:nvPr/>
        </p:nvSpPr>
        <p:spPr>
          <a:xfrm>
            <a:off x="0" y="1"/>
            <a:ext cx="12192000" cy="6858000"/>
          </a:xfrm>
          <a:prstGeom prst="frame">
            <a:avLst>
              <a:gd name="adj1" fmla="val 349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21" y="885246"/>
            <a:ext cx="3554013" cy="56275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971" y="837280"/>
            <a:ext cx="4615539" cy="61071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1" y="1667273"/>
            <a:ext cx="11074644" cy="1831929"/>
          </a:xfrm>
          <a:prstGeom prst="rect">
            <a:avLst/>
          </a:prstGeom>
        </p:spPr>
      </p:pic>
      <p:pic>
        <p:nvPicPr>
          <p:cNvPr id="17" name="Picture 2 1" descr="https://www.wolfram.com/language/11/random-matrices/assets.zh/marchenko-pastur-distribution/O_3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071" y="3316449"/>
            <a:ext cx="5050619" cy="321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群組 19"/>
          <p:cNvGrpSpPr/>
          <p:nvPr/>
        </p:nvGrpSpPr>
        <p:grpSpPr>
          <a:xfrm>
            <a:off x="8477335" y="2099729"/>
            <a:ext cx="3558012" cy="4264307"/>
            <a:chOff x="8518584" y="848112"/>
            <a:chExt cx="3828174" cy="4207378"/>
          </a:xfrm>
        </p:grpSpPr>
        <p:cxnSp>
          <p:nvCxnSpPr>
            <p:cNvPr id="27" name="直線接點 26"/>
            <p:cNvCxnSpPr/>
            <p:nvPr/>
          </p:nvCxnSpPr>
          <p:spPr>
            <a:xfrm flipH="1">
              <a:off x="8518584" y="2110410"/>
              <a:ext cx="23750" cy="294508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圓角矩形圖說文字 27"/>
            <p:cNvSpPr/>
            <p:nvPr/>
          </p:nvSpPr>
          <p:spPr>
            <a:xfrm>
              <a:off x="9420824" y="848112"/>
              <a:ext cx="2451659" cy="1058473"/>
            </a:xfrm>
            <a:prstGeom prst="wedgeRoundRectCallout">
              <a:avLst>
                <a:gd name="adj1" fmla="val -76704"/>
                <a:gd name="adj2" fmla="val 85639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9686685" y="848113"/>
              <a:ext cx="26600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population eigenvalues</a:t>
              </a:r>
              <a:endParaRPr lang="zh-TW" altLang="en-US" sz="2800" dirty="0"/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316" y="3379116"/>
            <a:ext cx="3387946" cy="3253326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1708179" y="4514461"/>
            <a:ext cx="4806758" cy="1771583"/>
            <a:chOff x="1708179" y="4514461"/>
            <a:chExt cx="4806758" cy="1771583"/>
          </a:xfrm>
        </p:grpSpPr>
        <p:pic>
          <p:nvPicPr>
            <p:cNvPr id="10" name="圖片 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179" y="4514461"/>
              <a:ext cx="3845952" cy="93356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252" y="5686352"/>
              <a:ext cx="2161685" cy="599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07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47872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51932" y="185505"/>
            <a:ext cx="12192000" cy="6957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框架 6"/>
          <p:cNvSpPr/>
          <p:nvPr/>
        </p:nvSpPr>
        <p:spPr>
          <a:xfrm>
            <a:off x="0" y="1"/>
            <a:ext cx="12192000" cy="6858000"/>
          </a:xfrm>
          <a:prstGeom prst="frame">
            <a:avLst>
              <a:gd name="adj1" fmla="val 349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69" y="544415"/>
            <a:ext cx="9720066" cy="112765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01" y="2326786"/>
            <a:ext cx="3579903" cy="374828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612" y="2301222"/>
            <a:ext cx="1740717" cy="466947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34" y="3260818"/>
            <a:ext cx="1674010" cy="466947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96" y="3193939"/>
            <a:ext cx="3008136" cy="470123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34" y="4202925"/>
            <a:ext cx="1858247" cy="466947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34" y="5229076"/>
            <a:ext cx="4815560" cy="46377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44" y="4156387"/>
            <a:ext cx="2900136" cy="476476"/>
          </a:xfrm>
          <a:prstGeom prst="rect">
            <a:avLst/>
          </a:prstGeom>
        </p:spPr>
      </p:pic>
      <p:grpSp>
        <p:nvGrpSpPr>
          <p:cNvPr id="43" name="群組 42"/>
          <p:cNvGrpSpPr/>
          <p:nvPr/>
        </p:nvGrpSpPr>
        <p:grpSpPr>
          <a:xfrm>
            <a:off x="7511343" y="1957070"/>
            <a:ext cx="3112024" cy="4405397"/>
            <a:chOff x="7511343" y="1957070"/>
            <a:chExt cx="3112024" cy="4405397"/>
          </a:xfrm>
        </p:grpSpPr>
        <p:cxnSp>
          <p:nvCxnSpPr>
            <p:cNvPr id="39" name="直線單箭頭接點 38"/>
            <p:cNvCxnSpPr/>
            <p:nvPr/>
          </p:nvCxnSpPr>
          <p:spPr>
            <a:xfrm>
              <a:off x="8888819" y="1957070"/>
              <a:ext cx="21265" cy="440539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字方塊 39"/>
            <p:cNvSpPr txBox="1"/>
            <p:nvPr/>
          </p:nvSpPr>
          <p:spPr>
            <a:xfrm>
              <a:off x="9005230" y="2168272"/>
              <a:ext cx="15560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dirty="0"/>
                <a:t>2001</a:t>
              </a:r>
              <a:endParaRPr lang="zh-TW" altLang="en-US" sz="4400" dirty="0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9067355" y="5308125"/>
              <a:ext cx="15560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dirty="0" smtClean="0"/>
                <a:t>2022</a:t>
              </a:r>
              <a:endParaRPr lang="zh-TW" altLang="en-US" sz="44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7511343" y="5363321"/>
              <a:ext cx="15560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dirty="0"/>
                <a:t>Now</a:t>
              </a:r>
              <a:endParaRPr lang="zh-TW" alt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06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47872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51932" y="185505"/>
            <a:ext cx="12192000" cy="6957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框架 6"/>
          <p:cNvSpPr/>
          <p:nvPr/>
        </p:nvSpPr>
        <p:spPr>
          <a:xfrm>
            <a:off x="0" y="1"/>
            <a:ext cx="12192000" cy="6858000"/>
          </a:xfrm>
          <a:prstGeom prst="frame">
            <a:avLst>
              <a:gd name="adj1" fmla="val 349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68" y="544415"/>
            <a:ext cx="7258284" cy="38118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29" y="1906520"/>
            <a:ext cx="362120" cy="36212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52" y="1918803"/>
            <a:ext cx="358943" cy="35894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43" y="1917214"/>
            <a:ext cx="292237" cy="36212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76" y="1922255"/>
            <a:ext cx="235060" cy="38118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968" y="1917214"/>
            <a:ext cx="235060" cy="381181"/>
          </a:xfrm>
          <a:prstGeom prst="rect">
            <a:avLst/>
          </a:prstGeom>
        </p:spPr>
      </p:pic>
      <p:grpSp>
        <p:nvGrpSpPr>
          <p:cNvPr id="19" name="群組 18"/>
          <p:cNvGrpSpPr/>
          <p:nvPr/>
        </p:nvGrpSpPr>
        <p:grpSpPr>
          <a:xfrm>
            <a:off x="1642352" y="1858939"/>
            <a:ext cx="9211160" cy="510435"/>
            <a:chOff x="1642352" y="1858939"/>
            <a:chExt cx="9211160" cy="510435"/>
          </a:xfrm>
        </p:grpSpPr>
        <p:pic>
          <p:nvPicPr>
            <p:cNvPr id="10" name="圖片 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352" y="1896074"/>
              <a:ext cx="676593" cy="4733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2907" y="2018555"/>
              <a:ext cx="609886" cy="241415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8473" y="1901025"/>
              <a:ext cx="1994837" cy="358945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7476" y="1872638"/>
              <a:ext cx="1340480" cy="466947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9037" y="1858939"/>
              <a:ext cx="584475" cy="358945"/>
            </a:xfrm>
            <a:prstGeom prst="rect">
              <a:avLst/>
            </a:prstGeom>
          </p:spPr>
        </p:pic>
      </p:grpSp>
      <p:grpSp>
        <p:nvGrpSpPr>
          <p:cNvPr id="20" name="群組 19"/>
          <p:cNvGrpSpPr/>
          <p:nvPr/>
        </p:nvGrpSpPr>
        <p:grpSpPr>
          <a:xfrm>
            <a:off x="1128852" y="3874335"/>
            <a:ext cx="9581692" cy="2389181"/>
            <a:chOff x="1128852" y="3874335"/>
            <a:chExt cx="9581692" cy="2389181"/>
          </a:xfrm>
        </p:grpSpPr>
        <p:pic>
          <p:nvPicPr>
            <p:cNvPr id="14" name="圖片 1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2789" y="3874335"/>
              <a:ext cx="9317755" cy="1331847"/>
            </a:xfrm>
            <a:prstGeom prst="rect">
              <a:avLst/>
            </a:prstGeom>
          </p:spPr>
        </p:pic>
        <p:pic>
          <p:nvPicPr>
            <p:cNvPr id="46" name="圖片 4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852" y="5841823"/>
              <a:ext cx="5773941" cy="421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80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0.1026 -0.00463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0" y="-23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48148E-6 L 0.31042 -0.00463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21" y="-23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85185E-6 L 0.42161 -0.00602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81" y="-30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2.59259E-6 L 0.58424 -0.00949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67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1932" y="185505"/>
            <a:ext cx="12192000" cy="6957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框架 6"/>
          <p:cNvSpPr/>
          <p:nvPr/>
        </p:nvSpPr>
        <p:spPr>
          <a:xfrm>
            <a:off x="0" y="1"/>
            <a:ext cx="12192000" cy="6858000"/>
          </a:xfrm>
          <a:prstGeom prst="frame">
            <a:avLst>
              <a:gd name="adj1" fmla="val 349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4" y="519814"/>
            <a:ext cx="9042286" cy="1063619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72" y="1768937"/>
            <a:ext cx="9310455" cy="478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947.1316"/>
  <p:tag name="LATEXADDIN" val="\documentclass{article}&#10;&#10;\usepackage{amsmath,amsfonts,amssymb,amsthm,booktabs,color,epsfig,graphicx,hyperref,url}&#10;\pagestyle{empty}&#10;\begin{document}&#10;$=({\bf x}_1,{\bf x}_2,\dots, {\bf x}_n)$&#10;\end{document}"/>
  <p:tag name="IGUANATEXSIZE" val="30"/>
  <p:tag name="IGUANATEXCURSOR" val="15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950.506"/>
  <p:tag name="LATEXADDIN" val="\documentclass{article}&#10;&#10;\usepackage{amsmath,amsfonts,amssymb,amsthm,booktabs,color,epsfig,graphicx,hyperref,url}&#10;\pagestyle{empty}&#10;\begin{document}&#10;\noindent&#10;{\color{red}define} the sample covaraince matrix &#10;&#10;\end{document}"/>
  <p:tag name="IGUANATEXSIZE" val="30"/>
  <p:tag name="IGUANATEXCURSOR" val="17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770.9036"/>
  <p:tag name="LATEXADDIN" val="\documentclass{article}&#10;&#10;\usepackage{amsmath,amsfonts,amssymb,amsthm,booktabs,color,epsfig,graphicx,hyperref,url}&#10;\pagestyle{empty}&#10;\begin{document}&#10;\noindent &#10;\[&#10;{\bf S} = n^{-1}{\bf X}{\bf X}^\top.&#10;\]&#10;\end{document}"/>
  <p:tag name="IGUANATEXSIZE" val="30"/>
  <p:tag name="IGUANATEXCURSOR" val="199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781.4023"/>
  <p:tag name="LATEXADDIN" val="\documentclass{article}&#10;&#10;\usepackage{amsmath,amsfonts,amssymb,amsthm,booktabs,color,epsfig,graphicx,hyperref,url}&#10;\pagestyle{empty}&#10;\begin{document}&#10;\noindent&#10;Then, we have &#10;\end{document}"/>
  <p:tag name="IGUANATEXSIZE" val="30"/>
  <p:tag name="IGUANATEXCURSOR" val="17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063.367"/>
  <p:tag name="LATEXADDIN" val="\documentclass{article}&#10;&#10;\usepackage{amsmath,amsfonts,amssymb,amsthm,booktabs,color,epsfig,graphicx,hyperref,url}&#10;\pagestyle{empty}&#10;\begin{document}&#10;${\bf  S} \rightarrow {\bf \Sigma}\mbox{~~as~~}n\rightarrow\infty$.&#10;\end{document}"/>
  <p:tag name="IGUANATEXSIZE" val="30"/>
  <p:tag name="IGUANATEXCURSOR" val="21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05.6618"/>
  <p:tag name="LATEXADDIN" val="\documentclass{article}&#10;&#10;\usepackage{amsmath,amsfonts,amssymb,amsthm,booktabs,color,epsfig,graphicx,hyperref,url}&#10;\pagestyle{empty}&#10;\begin{document}&#10;In a big data&#10;\end{document}"/>
  <p:tag name="IGUANATEXSIZE" val="30"/>
  <p:tag name="IGUANATEXCURSOR" val="16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935.1331"/>
  <p:tag name="LATEXADDIN" val="\documentclass{article}&#10;&#10;\usepackage{amsmath,amsfonts,amssymb,amsthm,booktabs,color,epsfig,graphicx,hyperref,url}&#10;\pagestyle{empty}&#10;\begin{document}&#10;(large $n$, large $d$),&#10;\end{document}"/>
  <p:tag name="IGUANATEXSIZE" val="30"/>
  <p:tag name="IGUANATEXCURSOR" val="169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.735"/>
  <p:tag name="ORIGINALWIDTH" val="959.6099"/>
  <p:tag name="LATEXADDIN" val="\documentclass{article}&#10;&#10;\usepackage{amsmath,amsfonts,amssymb,amsthm,booktabs,color,epsfig,graphicx,hyperref,url}&#10;\pagestyle{empty}&#10;\begin{document}&#10;\noindent&#10;\begin{itemize}&#10;\item When $\bf X$ follows a standard &#10;multivariate normal distriubtion\\ and $n/d\rightarrow \gamma \in (0,\infty)$, as $n\wedge d\rightarrow \infty$,\\ the spectrum of $\bf S$ covnerges to\\ the Marcenko-Pastur(MP) law.&#10;\end{itemize}&#10; \end{document}"/>
  <p:tag name="IGUANATEXSIZE" val="36"/>
  <p:tag name="IGUANATEXCURSOR" val="20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61.4548"/>
  <p:tag name="LATEXADDIN" val="\documentclass{article}&#10;&#10;\usepackage{amsmath,amsfonts,amssymb,amsthm,booktabs,color,epsfig,graphicx,hyperref,url}&#10;\pagestyle{empty}&#10;\begin{document}&#10;\noindent&#10;{\color{red}&#10;${\bf S} \nrightarrow {\bf \Sigma}$&#10;&#10; \end{document}"/>
  <p:tag name="IGUANATEXSIZE" val="36"/>
  <p:tag name="IGUANATEXCURSOR" val="18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464.9419"/>
  <p:tag name="LATEXADDIN" val="\documentclass{article}&#10;&#10;\usepackage{amsmath,amsfonts,amssymb,amsthm,booktabs,color,epsfig,graphicx,hyperref,url}&#10;\pagestyle{empty}&#10;\begin{document}&#10;\noindent&#10;{\color{red}&#10;$({\bf \Sigma}={\bf I_p})$&#10;&#10; \end{document}"/>
  <p:tag name="IGUANATEXSIZE" val="36"/>
  <p:tag name="IGUANATEXCURSOR" val="17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2167"/>
  <p:tag name="ORIGINALWIDTH" val="2294.713"/>
  <p:tag name="LATEXADDIN" val="\documentclass{article}&#10;&#10;\usepackage{amsmath,amsfonts,amssymb,amsthm,booktabs,color,epsfig,graphicx,hyperref,url}&#10;\pagestyle{empty}&#10;\begin{document}&#10;\noindent Many pioneering researchers\\&#10; have devoted to the (large $n$, large $d$) case &#10;\end{document}"/>
  <p:tag name="IGUANATEXSIZE" val="30"/>
  <p:tag name="IGUANATEXCURSOR" val="21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.5674"/>
  <p:tag name="ORIGINALWIDTH" val="960.9191"/>
  <p:tag name="LATEXADDIN" val="\documentclass{article}&#10;\usepackage{amsmath,amsfonts,amssymb,amsthm,booktabs,color,epsfig,graphicx,hyperref,url}&#10;\pagestyle{empty}&#10;\begin{document}&#10;\noindent&#10;{\color{red}*}${\bf x}_i=(x_{i1},\dots,x_{id})^\top$, $i=1,&#10;\dots,n$ are iid random variables\\ with mean zero and covariance matrix $\bf \Sigma$\end{document}"/>
  <p:tag name="IGUANATEXSIZE" val="100"/>
  <p:tag name="IGUANATEXCURSOR" val="17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845.1443"/>
  <p:tag name="LATEXADDIN" val="\documentclass{article}&#10;&#10;\usepackage{amsmath,amsfonts,amssymb,amsthm,booktabs,color,epsfig,graphicx,hyperref,url}&#10;\pagestyle{empty}&#10;\begin{document}&#10;\noindent  Johnstone I. M. &#10;\end{document}"/>
  <p:tag name="IGUANATEXSIZE" val="30"/>
  <p:tag name="IGUANATEXCURSOR" val="17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410.9487"/>
  <p:tag name="LATEXADDIN" val="\documentclass{article}&#10;&#10;\usepackage{amsmath,amsfonts,amssymb,amsthm,booktabs,color,epsfig,graphicx,hyperref,url}&#10;\pagestyle{empty}&#10;\begin{document}&#10;\noindent Baik, J. \end{document}"/>
  <p:tag name="IGUANATEXSIZE" val="30"/>
  <p:tag name="IGUANATEXCURSOR" val="16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395.2006"/>
  <p:tag name="LATEXADDIN" val="\documentclass{article}&#10;&#10;\usepackage{amsmath,amsfonts,amssymb,amsthm,booktabs,color,epsfig,graphicx,hyperref,url}&#10;\pagestyle{empty}&#10;\begin{document}&#10;\noindent Hall, P.\end{document}"/>
  <p:tag name="IGUANATEXSIZE" val="30"/>
  <p:tag name="IGUANATEXCURSOR" val="16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710.1613"/>
  <p:tag name="LATEXADDIN" val="\documentclass{article}&#10;&#10;\usepackage{amsmath,amsfonts,amssymb,amsthm,booktabs,color,epsfig,graphicx,hyperref,url}&#10;\pagestyle{empty}&#10;\begin{document}&#10;\noindent Marron, J. S.\end{document}"/>
  <p:tag name="IGUANATEXSIZE" val="30"/>
  <p:tag name="IGUANATEXCURSOR" val="17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438.6952"/>
  <p:tag name="LATEXADDIN" val="\documentclass{article}&#10;&#10;\usepackage{amsmath,amsfonts,amssymb,amsthm,booktabs,color,epsfig,graphicx,hyperref,url}&#10;\pagestyle{empty}&#10;\begin{document}&#10;\noindent Paul, D.\end{document}"/>
  <p:tag name="IGUANATEXSIZE" val="30"/>
  <p:tag name="IGUANATEXCURSOR" val="16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136.858"/>
  <p:tag name="LATEXADDIN" val="\documentclass{article}&#10;&#10;\usepackage{amsmath,amsfonts,amssymb,amsthm,booktabs,color,epsfig,graphicx,hyperref,url}&#10;\pagestyle{empty}&#10;\begin{document}&#10;\noindent Yata, K. ~~~~~~~~~~~~$\cdots$\end{document}"/>
  <p:tag name="IGUANATEXSIZE" val="30"/>
  <p:tag name="IGUANATEXCURSOR" val="18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684.6644"/>
  <p:tag name="LATEXADDIN" val="\documentclass{article}&#10;&#10;\usepackage{amsmath,amsfonts,amssymb,amsthm,booktabs,color,epsfig,graphicx,hyperref,url}&#10;\pagestyle{empty}&#10;\begin{document}&#10;\noindent Aoshima, M.\end{document}"/>
  <p:tag name="IGUANATEXSIZE" val="30"/>
  <p:tag name="IGUANATEXCURSOR" val="17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1713.536"/>
  <p:tag name="LATEXADDIN" val="\documentclass{article}&#10;&#10;\usepackage{amsmath,amsfonts,amssymb,amsthm,booktabs,color,epsfig,graphicx,hyperref,url}&#10;\pagestyle{empty}&#10;\begin{document}&#10;\noindent HDLSS is a branch of this case. &#10;\end{document}"/>
  <p:tag name="IGUANATEXSIZE" val="30"/>
  <p:tag name="IGUANATEXCURSOR" val="19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85.48929"/>
  <p:tag name="LATEXADDIN" val="\documentclass{article}&#10;&#10;\usepackage{amsmath,amsfonts,amssymb,amsthm,booktabs,color,epsfig,graphicx,hyperref,url}&#10;\pagestyle{empty}&#10;\begin{document}&#10;\noindent H\end{document}"/>
  <p:tag name="IGUANATEXSIZE" val="30"/>
  <p:tag name="IGUANATEXCURSOR" val="16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4.73937"/>
  <p:tag name="LATEXADDIN" val="\documentclass{article}&#10;&#10;\usepackage{amsmath,amsfonts,amssymb,amsthm,booktabs,color,epsfig,graphicx,hyperref,url}&#10;\pagestyle{empty}&#10;\begin{document}&#10;\noindent D\end{document}"/>
  <p:tag name="IGUANATEXSIZE" val="30"/>
  <p:tag name="IGUANATEXCURSOR" val="16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668.1664"/>
  <p:tag name="LATEXADDIN" val="\documentclass{article}&#10;&#10;\usepackage{amsmath,amsfonts,amssymb,amsthm,booktabs,color,epsfig,graphicx,hyperref,url}&#10;\pagestyle{empty}&#10;\begin{document}&#10;\noindent&#10;Data matrix &#10;\end{document}"/>
  <p:tag name="IGUANATEXSIZE" val="30"/>
  <p:tag name="IGUANATEXCURSOR" val="17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68.99134"/>
  <p:tag name="LATEXADDIN" val="\documentclass{article}&#10;&#10;\usepackage{amsmath,amsfonts,amssymb,amsthm,booktabs,color,epsfig,graphicx,hyperref,url}&#10;\pagestyle{empty}&#10;\begin{document}&#10;\noindent L\end{document}"/>
  <p:tag name="IGUANATEXSIZE" val="30"/>
  <p:tag name="IGUANATEXCURSOR" val="16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55.49307"/>
  <p:tag name="LATEXADDIN" val="\documentclass{article}&#10;&#10;\usepackage{amsmath,amsfonts,amssymb,amsthm,booktabs,color,epsfig,graphicx,hyperref,url}&#10;\pagestyle{empty}&#10;\begin{document}&#10;\noindent S\end{document}"/>
  <p:tag name="IGUANATEXSIZE" val="30"/>
  <p:tag name="IGUANATEXCURSOR" val="16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55.49307"/>
  <p:tag name="LATEXADDIN" val="\documentclass{article}&#10;&#10;\usepackage{amsmath,amsfonts,amssymb,amsthm,booktabs,color,epsfig,graphicx,hyperref,url}&#10;\pagestyle{empty}&#10;\begin{document}&#10;\noindent S&#10;\end{document}"/>
  <p:tag name="IGUANATEXSIZE" val="30"/>
  <p:tag name="IGUANATEXCURSOR" val="159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2.7259"/>
  <p:tag name="ORIGINALWIDTH" val="1348.331"/>
  <p:tag name="LATEXADDIN" val="\documentclass{article}&#10;&#10;\usepackage{amsmath,amsfonts,amssymb,amsthm,booktabs,color,epsfig,graphicx,hyperref,url}&#10;\pagestyle{empty}&#10;\begin{document}&#10;\noindent&#10;$\frac{\mbox{the sample size}}{\rm dimension}=\frac{n}{d}\rightarrow 0$&#10;\end{document}"/>
  <p:tag name="IGUANATEXSIZE" val="30"/>
  <p:tag name="IGUANATEXCURSOR" val="21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201.35"/>
  <p:tag name="LATEXADDIN" val="\documentclass{article}&#10;&#10;\usepackage{amsmath,amsfonts,amssymb,amsthm,booktabs,color,epsfig,graphicx,hyperref,url}&#10;\pagestyle{empty}&#10;\begin{document}&#10;\noindent&#10;as $n\rightarrow \infty$ and $d\rightarrow \infty$&#10;\end{document}"/>
  <p:tag name="IGUANATEXSIZE" val="30"/>
  <p:tag name="IGUANATEXCURSOR" val="20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59.73"/>
  <p:tag name="LATEXADDIN" val="\documentclass{article}&#10;&#10;\usepackage{amsmath,amsfonts,amssymb,amsthm,booktabs,color,epsfig,graphicx,hyperref,url}&#10;\pagestyle{empty}&#10;\begin{document}&#10;\noindent igh\end{document}"/>
  <p:tag name="IGUANATEXSIZE" val="30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143.982"/>
  <p:tag name="LATEXADDIN" val="\documentclass{article}&#10;&#10;\usepackage{amsmath,amsfonts,amssymb,amsthm,booktabs,color,epsfig,graphicx,hyperref,url}&#10;\pagestyle{empty}&#10;\begin{document}&#10;\noindent ow\end{document}"/>
  <p:tag name="IGUANATEXSIZE" val="30"/>
  <p:tag name="IGUANATEXCURSOR" val="16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470.9411"/>
  <p:tag name="LATEXADDIN" val="\documentclass{article}&#10;&#10;\usepackage{amsmath,amsfonts,amssymb,amsthm,booktabs,color,epsfig,graphicx,hyperref,url}&#10;\pagestyle{empty}&#10;\begin{document}&#10;\noindent imension\end{document}"/>
  <p:tag name="IGUANATEXSIZE" val="30"/>
  <p:tag name="IGUANATEXCURSOR" val="16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316.4605"/>
  <p:tag name="LATEXADDIN" val="\documentclass{article}&#10;&#10;\usepackage{amsmath,amsfonts,amssymb,amsthm,booktabs,color,epsfig,graphicx,hyperref,url}&#10;\pagestyle{empty}&#10;\begin{document}&#10;\noindent ample\end{document}"/>
  <p:tag name="IGUANATEXSIZE" val="30"/>
  <p:tag name="IGUANATEXCURSOR" val="16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137.9828"/>
  <p:tag name="LATEXADDIN" val="\documentclass{article}&#10;&#10;\usepackage{amsmath,amsfonts,amssymb,amsthm,booktabs,color,epsfig,graphicx,hyperref,url}&#10;\pagestyle{empty}&#10;\begin{document}&#10;\noindent ize\end{document}"/>
  <p:tag name="IGUANATEXSIZE" val="30"/>
  <p:tag name="IGUANATEXCURSOR" val="16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0.4874"/>
  <p:tag name="LATEXADDIN" val="\documentclass{article}&#10;&#10;\usepackage{amsmath,amsfonts,amssymb,amsthm,booktabs,color,epsfig,graphicx,hyperref,url}&#10;\pagestyle{empty}&#10;\begin{document}&#10;\noindent&#10;${\bf X}$&#10;\end{document}"/>
  <p:tag name="IGUANATEXSIZE" val="30"/>
  <p:tag name="IGUANATEXCURSOR" val="16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2224.972"/>
  <p:tag name="LATEXADDIN" val="\documentclass{article}&#10;&#10;\usepackage{amsmath,amsfonts,amssymb,amsthm,booktabs,color,epsfig,graphicx,hyperref,url}&#10;\pagestyle{empty}&#10;\begin{document}&#10;\noindent&#10;Substantial works have been done on the\\&#10;HDLSS asymptotic theory by\end{document}"/>
  <p:tag name="IGUANATEXSIZE" val="40"/>
  <p:tag name="IGUANATEXCURSOR" val="22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6987"/>
  <p:tag name="ORIGINALWIDTH" val="736.7264"/>
  <p:tag name="LATEXADDIN" val="\documentclass{article}&#10;&#10;\usepackage{amsmath,amsfonts,amssymb,amsthm,booktabs,color,epsfig,graphicx,hyperref,url}&#10;\pagestyle{empty}&#10;\begin{document}&#10;\noindent&#10;\begin{itemize}&#10;\item[] &#10;[1]  P. Hall, J. S. Marron, A. Neeman (2005). Geometric representation of high dimension, low sample size data. JRSS B.&#10;\item[]&#10;[2]  J. Ahn, J. S. Marron, K. M. M$\ddot{\text  u}$ller, Y.-Y. Chi (2007). The high-dimension, low-sample-size geometric representation&#10; holds under mild conditions. Biometrika. &#10;\item[]&#10;[3]  S. Jung, J. S. Marron (2009). PCA consistency in high dimension, low sample size context. Ann. Statist. &#10;\item[]&#10;[4] K. Yata, M. Aoshima (2009). PCA consistency for non-Gaussian data in high dimension, low sample size context. &#10;Comm. Statist.  &#10;\item[]&#10;[5] K. Yata, M. Aoshima (2010). Effective PCA for high-dimension, low-sample-size data with singular value decomposition &#10;of  cross data matrix. JMVA. &#10;\item[]&#10;[6] K. Yata, M. Aoshima (2010). Intrinsic dimensionality estimator of high dimension, low sample size data with &#10;d-asymptotics.  Comm. Statist. &#10;\item[]&#10;[7]K. Yata, M. Aoshima (2012). Effective PCA for high-dimension, low-sample-size data with noise reduction via geometric &#10;representations. JMVA. &#10;\end{itemize}&#10;\end{document}"/>
  <p:tag name="IGUANATEXSIZE" val="240"/>
  <p:tag name="IGUANATEXCURSOR" val="88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151.856"/>
  <p:tag name="LATEXADDIN" val="\documentclass{article}&#10;&#10;\usepackage{amsmath,amsfonts,amssymb,amsthm,booktabs,color,epsfig,graphicx,hyperref,url}&#10;\pagestyle{empty}&#10;\begin{document}&#10;Under {\color{red}HDLSS} data and {\color{red}Spiked Covariance Matrix model}, &#10;&#10;\end{document}"/>
  <p:tag name="IGUANATEXSIZE" val="30"/>
  <p:tag name="IGUANATEXCURSOR" val="22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5518"/>
  <p:tag name="ORIGINALWIDTH" val="959.9372"/>
  <p:tag name="LATEXADDIN" val="\documentclass{article}&#10;&#10;\usepackage{amsmath,amsfonts,amssymb,amsthm,booktabs,color,epsfig,graphicx,hyperref,url}&#10;\pagestyle{empty}&#10;\begin{document}&#10;\noindent&#10;Yata and Aoshima (2009) found the suitable &#10;conditions \\to gaurantee the consistency of &#10;the leading eigenvalues\\ and eigenvectors. &#10;\end{document}"/>
  <p:tag name="IGUANATEXSIZE" val="30"/>
  <p:tag name="IGUANATEXCURSOR" val="29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78496"/>
  <p:tag name="ORIGINALWIDTH" val="959.2826"/>
  <p:tag name="LATEXADDIN" val="\documentclass{article}&#10;&#10;\usepackage{amsmath,amsfonts,amssymb,amsthm,booktabs,color,epsfig,graphicx,hyperref,url}&#10;\pagestyle{empty}&#10;\begin{document}&#10;\noindent&#10;Yata and Aoshima (2010) provided a new method&#10;to estimate $\bf \Sigma$,\\ called &#10;\end{document}"/>
  <p:tag name="IGUANATEXSIZE" val="30"/>
  <p:tag name="IGUANATEXCURSOR" val="23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2206.224"/>
  <p:tag name="LATEXADDIN" val="\documentclass{article}&#10;&#10;\usepackage{amsmath,amsfonts,amssymb,amsthm,booktabs,color,epsfig,graphicx,hyperref,url}&#10;\pagestyle{empty}&#10;\begin{document}&#10;\noindent&#10;\centering&#10;{\color{red} Cross Data Matrix - based PCA }method\\ (CDM-PCA)&#10;\end{document}"/>
  <p:tag name="IGUANATEXSIZE" val="30"/>
  <p:tag name="IGUANATEXCURSOR" val="21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217.098"/>
  <p:tag name="LATEXADDIN" val="\documentclass{article}&#10;&#10;\usepackage{amsmath,amsfonts,amssymb,amsthm,booktabs,color,epsfig,graphicx,hyperref,url}&#10;\pagestyle{empty}&#10;\begin{document}&#10;\noindent&#10;{\bf CDM-PCA method}&#10;\end{document}"/>
  <p:tag name="IGUANATEXSIZE" val="30"/>
  <p:tag name="IGUANATEXCURSOR" val="179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741.282"/>
  <p:tag name="LATEXADDIN" val="\documentclass{article}&#10;&#10;\usepackage{amsmath,amsfonts,amssymb,amsthm,booktabs,color,epsfig,graphicx,hyperref,url}&#10;\pagestyle{empty}&#10;\begin{document}&#10;$=({\bf x}_1,{\bf x}_2,\dots, {\bf x}_n, {\bf x}_{n+1},\dots, {\bf x}_{2n})$&#10;\end{document}"/>
  <p:tag name="IGUANATEXSIZE" val="30"/>
  <p:tag name="IGUANATEXCURSOR" val="22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0.4874"/>
  <p:tag name="LATEXADDIN" val="\documentclass{article}&#10;&#10;\usepackage{amsmath,amsfonts,amssymb,amsthm,booktabs,color,epsfig,graphicx,hyperref,url}&#10;\pagestyle{empty}&#10;\begin{document}&#10;\noindent&#10;${\bf X}$&#10;\end{document}"/>
  <p:tag name="IGUANATEXSIZE" val="30"/>
  <p:tag name="IGUANATEXCURSOR" val="16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741.282"/>
  <p:tag name="LATEXADDIN" val="\documentclass{article}&#10;&#10;\usepackage{amsmath,amsfonts,amssymb,amsthm,booktabs,color,epsfig,graphicx,hyperref,url}&#10;\pagestyle{empty}&#10;\begin{document}&#10;$=({ \color{red} {\bf x}_1,{\bf x}_2,\dots, {\bf x}_n}, {\color{blue} {\bf x}_{n+1},\dots, {\bf x}_{2n}})$&#10;\end{document}"/>
  <p:tag name="IGUANATEXSIZE" val="30"/>
  <p:tag name="IGUANATEXCURSOR" val="20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83.4646"/>
  <p:tag name="LATEXADDIN" val="\documentclass{article}&#10;&#10;\usepackage{amsmath,amsfonts,amssymb,amsthm,booktabs,color,epsfig,graphicx,hyperref,url}&#10;\pagestyle{empty}&#10;\begin{document}&#10;\noindent&#10;$d\times n$&#10;\end{document}"/>
  <p:tag name="IGUANATEXSIZE" val="30"/>
  <p:tag name="IGUANATEXCURSOR" val="169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762.6547"/>
  <p:tag name="LATEXADDIN" val="\documentclass{article}&#10;&#10;\usepackage{amsmath,amsfonts,amssymb,amsthm,booktabs,color,epsfig,graphicx,hyperref,url}&#10;\pagestyle{empty}&#10;\begin{document}&#10;$=(~~~~~~,~~~~~~) $&#10;\end{document}"/>
  <p:tag name="IGUANATEXSIZE" val="30"/>
  <p:tag name="IGUANATEXCURSOR" val="16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222.7221"/>
  <p:tag name="LATEXADDIN" val="\documentclass{article}&#10;&#10;\usepackage{amsmath,amsfonts,amssymb,amsthm,booktabs,color,epsfig,graphicx,hyperref,url}&#10;\pagestyle{empty}&#10;\begin{document}&#10;${ \color{red} {\bf X}_{(1)}}$&#10;\end{document}"/>
  <p:tag name="IGUANATEXSIZE" val="30"/>
  <p:tag name="IGUANATEXCURSOR" val="15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222.7221"/>
  <p:tag name="LATEXADDIN" val="\documentclass{article}&#10;&#10;\usepackage{amsmath,amsfonts,amssymb,amsthm,booktabs,color,epsfig,graphicx,hyperref,url}&#10;\pagestyle{empty}&#10;\begin{document}&#10;${ \color{blue} {\bf X}_{(2)}}$&#10;\end{document}"/>
  <p:tag name="IGUANATEXSIZE" val="30"/>
  <p:tag name="IGUANATEXCURSOR" val="17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610.049"/>
  <p:tag name="LATEXADDIN" val="\documentclass{article}&#10;&#10;\usepackage{amsmath,amsfonts,amssymb,amsthm,booktabs,color,epsfig,graphicx,hyperref,url}&#10;\pagestyle{empty}&#10;\begin{document}&#10;Assume the sample size is $\color{blue} 2n$.&#10;\end{document}"/>
  <p:tag name="IGUANATEXSIZE" val="30"/>
  <p:tag name="IGUANATEXCURSOR" val="19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999.6251"/>
  <p:tag name="LATEXADDIN" val="\documentclass{article}&#10;&#10;\usepackage{amsmath,amsfonts,amssymb,amsthm,booktabs,color,epsfig,graphicx,hyperref,url}&#10;\pagestyle{empty}&#10;\begin{document}&#10;${\rm SVD}(~~~~~~~~~~~~~~~~) $&#10;\end{document}"/>
  <p:tag name="IGUANATEXSIZE" val="30"/>
  <p:tag name="IGUANATEXCURSOR" val="16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6.4792"/>
  <p:tag name="ORIGINALWIDTH" val="1266.592"/>
  <p:tag name="LATEXADDIN" val="\documentclass{article}&#10;&#10;\usepackage{amsmath,amsfonts,amssymb,amsthm,booktabs,color,epsfig,graphicx,hyperref,url}&#10;\pagestyle{empty}&#10;\begin{document}&#10;$=(\{\tilde \lambda_j, \tilde {\bf u}_{j(1)}, \tilde &#10;{\bf u}_{j(2)}\}_{j=1}^m)$&#10;\end{document}"/>
  <p:tag name="IGUANATEXSIZE" val="30"/>
  <p:tag name="IGUANATEXCURSOR" val="219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104.9868"/>
  <p:tag name="LATEXADDIN" val="\documentclass{article}&#10;&#10;\usepackage{amsmath,amsfonts,amssymb,amsthm,booktabs,color,epsfig,graphicx,hyperref,url}&#10;\pagestyle{empty}&#10;\begin{document}&#10;$\tilde \lambda_j$&#10;\end{document}"/>
  <p:tag name="IGUANATEXSIZE" val="30"/>
  <p:tag name="IGUANATEXCURSOR" val="16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2005.999"/>
  <p:tag name="LATEXADDIN" val="\documentclass{article}&#10;&#10;\usepackage{amsmath,amsfonts,amssymb,amsthm,booktabs,color,epsfig,graphicx,hyperref,url}&#10;\pagestyle{empty}&#10;\begin{document}&#10;$\tilde {h}_{j}\overset{{\rm def}}{=}\frac{1}{2\sqrt{n\tilde \lambda_j}}&#10;( {\color{red}{\bf X}_{j(1)}} \tilde {\bf u}_{j(1)}&#10;+ {\color{blue}{\bf X}_{j(2)}} \tilde {\bf u}_{j(2)}&#10;)$&#10;\end{document}"/>
  <p:tag name="IGUANATEXSIZE" val="30"/>
  <p:tag name="IGUANATEXCURSOR" val="32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3.23961"/>
  <p:tag name="LATEXADDIN" val="\documentclass{article}&#10;&#10;\usepackage{amsmath,amsfonts,amssymb,amsthm,booktabs,color,epsfig,graphicx,hyperref,url}&#10;\pagestyle{empty}&#10;\begin{document}&#10;\noindent&#10;$\top$&#10;\end{document}"/>
  <p:tag name="IGUANATEXSIZE" val="30"/>
  <p:tag name="IGUANATEXCURSOR" val="16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093.738"/>
  <p:tag name="LATEXADDIN" val="\documentclass{article}&#10;&#10;\usepackage{amsmath,amsfonts,amssymb,amsthm,booktabs,color,epsfig,graphicx,hyperref,url}&#10;\pagestyle{empty}&#10;\begin{document}&#10;\noindent&#10;Yata and Aoshima (2010) showed that &#10;\end{document}"/>
  <p:tag name="IGUANATEXSIZE" val="30"/>
  <p:tag name="IGUANATEXCURSOR" val="19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01.6873"/>
  <p:tag name="LATEXADDIN" val="\documentclass{article}&#10;&#10;\usepackage{amsmath,amsfonts,amssymb,amsthm,booktabs,color,epsfig,graphicx,hyperref,url}&#10;\pagestyle{empty}&#10;\begin{document}&#10;Question:&#10;\end{document}"/>
  <p:tag name="IGUANATEXSIZE" val="30"/>
  <p:tag name="IGUANATEXCURSOR" val="15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693.288"/>
  <p:tag name="LATEXADDIN" val="\documentclass{article}&#10;&#10;\usepackage{amsmath,amsfonts,amssymb,amsthm,booktabs,color,epsfig,graphicx,hyperref,url}&#10;\pagestyle{empty}&#10;\begin{document}&#10;\noindent&#10;CDM-PCA is {\color{blue} better than} PCA&#10;\end{document}"/>
  <p:tag name="IGUANATEXSIZE" val="30"/>
  <p:tag name="IGUANATEXCURSOR" val="20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46.9066"/>
  <p:tag name="LATEXADDIN" val="\documentclass{article}&#10;&#10;\usepackage{amsmath,amsfonts,amssymb,amsthm,booktabs,color,epsfig,graphicx,hyperref,url}&#10;\pagestyle{empty}&#10;\begin{document}&#10;\noindent&#10;under HDLSS &#10;\end{document}"/>
  <p:tag name="IGUANATEXSIZE" val="30"/>
  <p:tag name="IGUANATEXCURSOR" val="159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57.068"/>
  <p:tag name="LATEXADDIN" val="\documentclass{article}&#10;&#10;\usepackage{amsmath,amsfonts,amssymb,amsthm,booktabs,color,epsfig,graphicx,hyperref,url}&#10;\pagestyle{empty}&#10;\begin{document}&#10;\noindent&#10;{\color{blue} Broader consistency region}\end{document}"/>
  <p:tag name="IGUANATEXSIZE" val="30"/>
  <p:tag name="IGUANATEXCURSOR" val="20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82299"/>
  <p:tag name="ORIGINALWIDTH" val="959.9372"/>
  <p:tag name="LATEXADDIN" val="\documentclass{article}&#10;&#10;\usepackage{amsmath,amsfonts,amssymb,amsthm,booktabs,color,epsfig,graphicx,hyperref,url}&#10;\pagestyle{empty}&#10;\begin{document}&#10;\noindent&#10;Let ${\bf X} = {\bf H}{\bf \Lambda}^{1/2}{\bf Z}$ and &#10;${\bf Z} = ({\bf z}_1,\dots,{\bf z}_d)$ be $d\times 2n$ spherical data matrix from a distribution with the identity covariance matrix, where ${\bf z}_j = (z_{j1},\dots, z_{j 2n})$. Suppose that the fourth moment of $z_{ji}$ is bounded.&#10;\end{document}"/>
  <p:tag name="IGUANATEXSIZE" val="30"/>
  <p:tag name="IGUANATEXCURSOR" val="44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260.2175"/>
  <p:tag name="LATEXADDIN" val="\documentclass{article}&#10;\usepackage{amsmath,amsfonts,amssymb,amsthm,booktabs,color,epsfig,graphicx,hyperref,url}&#10;\pagestyle{empty}&#10;\begin{document}&#10;\noindent&#10;PCA&#10;\end{document}"/>
  <p:tag name="IGUANATEXSIZE" val="100"/>
  <p:tag name="IGUANATEXCURSOR" val="15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597.6753"/>
  <p:tag name="LATEXADDIN" val="\documentclass{article}&#10;\usepackage{amsmath,amsfonts,amssymb,amsthm,booktabs,color,epsfig,graphicx,hyperref,url}&#10;\pagestyle{empty}&#10;\begin{document}&#10;\noindent&#10;CDM-PCA&#10;\end{document}"/>
  <p:tag name="IGUANATEXSIZE" val="100"/>
  <p:tag name="IGUANATEXCURSOR" val="16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0.6806"/>
  <p:tag name="ORIGINALWIDTH" val="686.324"/>
  <p:tag name="LATEXADDIN" val="\documentclass{article}&#10;&#10;\usepackage{amsmath,amsfonts,amssymb,amsthm,booktabs,color,epsfig,graphicx,hyperref,url}&#10;\pagestyle{empty}&#10;\begin{document}&#10;\noindent&#10;For $j\in\{1,\dots,m\}$,\\[.in]&#10;&#10;$\displaystyle\sqrt{\frac{2n}{{\rm var}(z^2_{j1})}}\left(&#10;\frac{\tilde\lambda_j}{\lambda_j}-1\right)&#10;\Rightarrow N(0,1)$,\\[.1in]&#10;&#10;$\displaystyle{\bf h}^\top_j \left(&#10;\frac{\tilde {\bf h}_j}{\|\tilde{\bf h}_j\|}-{\bf h}_j\right)&#10;\rightarrow 0$\\[.1in]&#10;under one of the conditions\\[.1in]&#10;{\color{red}(i)} $d\rightarrow \infty$ and &#10;$n\rightarrow\infty$ for $\alpha_j&gt;1$\\[.1in]&#10;{\color{red}(ii)} $d\rightarrow \infty$ and &#10;$d^{1-\alpha_j}/n\rightarrow 0$ for $\alpha_j \in (1/2,1]$\\[.1in]&#10;{\color{red}(iii)} $d\rightarrow \infty$ and &#10;$d^{2(1-\alpha_j)}/n\rightarrow 0$ for $\alpha_j \in (0,1/2]$\\[.1in]&#10;\end{document}"/>
  <p:tag name="IGUANATEXSIZE" val="30"/>
  <p:tag name="IGUANATEXCURSOR" val="2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0.3533"/>
  <p:tag name="ORIGINALWIDTH" val="796.9475"/>
  <p:tag name="LATEXADDIN" val="\documentclass{article}&#10;&#10;\usepackage{amsmath,amsfonts,amssymb,amsthm,booktabs,color,epsfig,graphicx,hyperref,url}&#10;\pagestyle{empty}&#10;\begin{document}&#10;\noindent&#10;For $j\in\{1,\dots,m\}$,\\[.in]&#10;&#10;$\displaystyle\sqrt{\frac{2n}{{\rm var}(z^2_{j1})}}\left(&#10;\frac{\hat\lambda_j}{\lambda_j}-1\right)&#10;\Rightarrow N(0,1)$,\\[.1in]&#10;&#10;$\displaystyle{\bf h}^\top_j \left(&#10;\hat {\bf h}_j-{\bf h}_j\right)&#10;\rightarrow 0$\\[.1in]&#10;under one of the conditions\\[.1in]&#10;{\color{red}(i)} $d\rightarrow \infty$ and &#10;$n\rightarrow\infty$ for $\alpha_j&gt;1$\\[.1in]&#10;{\color{red}(ii)} $d\rightarrow \infty$ and &#10;$d^{2(1-\alpha_j)}/n\rightarrow 0$ for $\alpha_j \in (0,1]$\\[.1in]&#10;\end{document}"/>
  <p:tag name="IGUANATEXSIZE" val="30"/>
  <p:tag name="IGUANATEXCURSOR" val="2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134.608"/>
  <p:tag name="LATEXADDIN" val="\documentclass{article}&#10;&#10;\usepackage{amsmath,amsfonts,amssymb,amsthm,booktabs,color,epsfig,graphicx,hyperref,url}&#10;\pagestyle{empty}&#10;\begin{document}&#10;\noindent&#10;{\color{blue} Visualized effectively}\end{document}"/>
  <p:tag name="IGUANATEXSIZE" val="30"/>
  <p:tag name="IGUANATEXCURSOR" val="17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.56654"/>
  <p:tag name="ORIGINALWIDTH" val="959.6099"/>
  <p:tag name="LATEXADDIN" val="\documentclass{article}&#10;&#10;\usepackage{amsmath,amsfonts,amssymb,amsthm,booktabs,color,epsfig,graphicx,hyperref,url}&#10;\pagestyle{empty}&#10;\begin{document}&#10;\noindent&#10;The&#10;dataset contains 34 patients with 12 600 genes. There are 9 Normal Prostate (plotted as o) and 25 Prostate Tumors. \end{document}"/>
  <p:tag name="IGUANATEXSIZE" val="30"/>
  <p:tag name="IGUANATEXCURSOR" val="27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1085.864"/>
  <p:tag name="LATEXADDIN" val="\documentclass{article}&#10;&#10;\usepackage{amsmath,amsfonts,amssymb,amsthm,booktabs,color,epsfig,graphicx,hyperref,url}&#10;\pagestyle{empty}&#10;\begin{document}&#10;\noindent&#10;How to estimate ${\bf \Sigma} ? $&#10;\end{document}"/>
  <p:tag name="IGUANATEXSIZE" val="30"/>
  <p:tag name="IGUANATEXCURSOR" val="17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260.2175"/>
  <p:tag name="LATEXADDIN" val="\documentclass{article}&#10;\usepackage{amsmath,amsfonts,amssymb,amsthm,booktabs,color,epsfig,graphicx,hyperref,url}&#10;\pagestyle{empty}&#10;\begin{document}&#10;\noindent&#10;PCA&#10;\end{document}"/>
  <p:tag name="IGUANATEXSIZE" val="100"/>
  <p:tag name="IGUANATEXCURSOR" val="15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597.6753"/>
  <p:tag name="LATEXADDIN" val="\documentclass{article}&#10;\usepackage{amsmath,amsfonts,amssymb,amsthm,booktabs,color,epsfig,graphicx,hyperref,url}&#10;\pagestyle{empty}&#10;\begin{document}&#10;\noindent&#10;CDM-PCA&#10;\end{document}"/>
  <p:tag name="IGUANATEXSIZE" val="100"/>
  <p:tag name="IGUANATEXCURSOR" val="16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2317.21"/>
  <p:tag name="LATEXADDIN" val="\documentclass{article}&#10;\usepackage{amsmath,amsfonts,amssymb,amsthm,booktabs,color,epsfig,graphicx,hyperref,url}&#10;\pagestyle{empty}&#10;\begin{document}&#10;\noindent&#10;to give a clearer explanation for the better\\performance of CDM-PCA&#10;\end{document}"/>
  <p:tag name="IGUANATEXSIZE" val="100"/>
  <p:tag name="IGUANATEXCURSOR" val="22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2319.46"/>
  <p:tag name="LATEXADDIN" val="\documentclass{article}&#10;\usepackage{amsmath,amsfonts,amssymb,amsthm,booktabs,color,epsfig,graphicx,hyperref,url}&#10;\pagestyle{empty}&#10;\begin{document}&#10;\noindent&#10;to obtain the asymptotic normality for the\\ leading &#10;CDM-PCA \&amp; PCA PC directions&#10;\end{document}"/>
  <p:tag name="IGUANATEXSIZE" val="100"/>
  <p:tag name="IGUANATEXCURSOR" val="21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1.552"/>
  <p:tag name="ORIGINALWIDTH" val="959.2826"/>
  <p:tag name="LATEXADDIN" val="\documentclass{article}&#10;&#10;\usepackage{amsmath,amsfonts,amssymb,amsthm,booktabs,color,epsfig,graphicx,hyperref,url}&#10;\pagestyle{empty}&#10;&#10;\begin{document}&#10;\noindent&#10;Assume the spiked covariance model, where the leading $m$ population eigenvalues are distinct, and  conditions of Theorem 1 (a). &#10;Consider the $j$th eigenvector, where $&#10;j\in (s_{u-1}, s_u ]$. Then&#10;\begin{eqnarray}&#10;&amp;&amp;\sqrt{2n}\,{\bf H}_{[1:m]}^\top &#10;\left( \tilde {\bf h}_{j} -  {\bf h}_j \right)&#10;   \Rightarrow N_m\left( {\bf 0},  {\bf M}^{[j]}  \right), \notag&#10;\end{eqnarray}&#10;where ${\bf M}^{[j]}$ is an $m\times m$ matrix with $(k,k)^{\rm th}$ diagonal entries and $(k,k')^{\rm th}$ off-diagonal entries given by&#10;\begin{align}&#10;&amp;{\bf M}^{[j]}_{ kk} = \left\{\begin{array}{ll}&#10;  \frac{a_ka_j}{(a_k-a_j)^2} {\rm E}[z^2_{j1}z^2_{k1}], &amp;k \in (s_{u-1}, s_u],\\&#10;  0, &amp; k\notin  (s_{u-1}, s_u], \end{array}\right. \\[1ex]&#10;&amp;&#10;{\bf M}^{[j]}_{ kk'}=\left\{\begin{array}{ll}&#10;  \frac{ a_j \sqrt{a_k a_{k'}}   }{(a_k-a_j)(a_{k'}-a_j)} {\rm E}[ z_{k1} z_{k'1}&#10;   z^2_{j1}], &amp;k,k' \in (s_{u-1}, s_u], \\&#10;   0, &amp; k'\notin  (s_{u-1}, s_u]~ {\rm or}~ k\notin  (s_{u-1}, s_u]. \end{array}\right.&#10;\end{align}&#10;&#10; \end{document}"/>
  <p:tag name="IGUANATEXSIZE" val="30"/>
  <p:tag name="IGUANATEXCURSOR" val="329"/>
  <p:tag name="TRANSPARENCY" val="True"/>
  <p:tag name="FILENAME" val=""/>
  <p:tag name="LATEXENGINEID" val="0"/>
  <p:tag name="TEMPFOLDER" val="c:\temp\"/>
  <p:tag name="LATEXFORMHEIGHT" val="426.75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1.5432"/>
  <p:tag name="ORIGINALWIDTH" val="961.2463"/>
  <p:tag name="LATEXADDIN" val="\documentclass{article}&#10;&#10;\usepackage{amsmath,amsfonts,amssymb,amsthm,booktabs,color,epsfig,graphicx,hyperref,url}&#10;\pagestyle{empty}&#10;&#10;\begin{document}&#10;\noindent&#10;Assume the spiked covariance model, where the leading $m$ population eigenvalues are distinct, and conditions of Theorem 1 (a). Then,\\[2ex]&#10;${\rm (a)~}\displaystyle&#10;\sqrt{2n}\, {\bf h}_k^\top&#10;\left( \frac{\tilde {\bf h}_{j}}{\|\tilde {\bf h}_{j} \|} -  {\bf h}_j \right)&#10;   \Rightarrow N\left(0, {\bf M}_{kk}^{[j]}  \right),~k \neq j,~k,j\in (s_{u-1}, s_u],&#10;$\\[2ex]&#10;and&#10;\begin{eqnarray*}&#10;\sqrt{2n}\, {\bf h}_k^\top&#10;\left( \frac{\tilde {\bf h}_{j}}{\|\tilde {\bf h}_{j}\|} -  {\bf h}_j \right)&#10;=o_p(1),~ j \in (s_{u-1},s_u], ~k \notin (s_{u-1}, s_u];&#10;\end{eqnarray*}&#10;&#10;&#10; \end{document}"/>
  <p:tag name="IGUANATEXSIZE" val="30"/>
  <p:tag name="IGUANATEXCURSOR" val="531"/>
  <p:tag name="TRANSPARENCY" val="True"/>
  <p:tag name="FILENAME" val=""/>
  <p:tag name="LATEXENGINEID" val="0"/>
  <p:tag name="TEMPFOLDER" val="C:\Users\user\Desktop\"/>
  <p:tag name="LATEXFORMHEIGHT" val="426.75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9.5839"/>
  <p:tag name="ORIGINALWIDTH" val="960.5917"/>
  <p:tag name="LATEXADDIN" val="\documentclass{article}&#10;&#10;\usepackage{amsmath,amsfonts,amssymb,amsthm,booktabs,color,epsfig,graphicx,hyperref,url}&#10;\pagestyle{empty}&#10;&#10;\begin{document}&#10;\noindent&#10;${\rm (b)~}$ Further assume that $ d\rightarrow \infty$ and $d^{2(1-\alpha_j)} / n \rightarrow 0$ if $\alpha_j \in (1/2,1]$. Then&#10;&#10;\begin{eqnarray*}&#10;&amp;&amp;\|\tilde {\bf h}_{j}\|=1+o_p(n^{-1/2}),~ \sqrt{2n}\, {\bf h}_j^\top&#10;\left(\frac{\tilde {\bf h}_{j}}{\|\tilde {\bf h}_{j}\|} -  {\bf h}_j \right)&#10;=o_p(1) ,~j\in (s_{u-1}, s_u];\\&#10;&amp;&amp; \tilde {\bf h}_{k}^\top \tilde {\bf h}_{j} =o_p\left(n^{-1/4}\right),~~k \neq j,~k,j \leq m.&#10;\end{eqnarray*}&#10;Moreover,&#10;\begin{eqnarray*}&#10;\left\|{\bf H}_{\rm tail}^\top \tilde {\bf h}_{j} \right\| =o_p\left(n^{-1/4}\right),~&#10;\left\|{\bf H}_{\rm tail}^\top \frac{\tilde {\bf h}_{j}}{\|\tilde {\bf h}_{j}\|}  \right\| =o_p\left(n^{-1/4}\right).&#10;\end{eqnarray*}&#10;&#10;&#10;&#10; \end{document}"/>
  <p:tag name="IGUANATEXSIZE" val="30"/>
  <p:tag name="IGUANATEXCURSOR" val="174"/>
  <p:tag name="TRANSPARENCY" val="True"/>
  <p:tag name="FILENAME" val=""/>
  <p:tag name="LATEXENGINEID" val="0"/>
  <p:tag name="TEMPFOLDER" val="C:\Users\user\Desktop\"/>
  <p:tag name="LATEXFORMHEIGHT" val="426.75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0847"/>
  <p:tag name="ORIGINALWIDTH" val="960.2645"/>
  <p:tag name="LATEXADDIN" val="\documentclass{article}&#10;&#10;\usepackage{amsmath,amsfonts,amssymb,amsthm,booktabs,color,epsfig,graphicx,hyperref,url}&#10;\pagestyle{empty}&#10;&#10;\begin{document}&#10;\noindent&#10;Assume the spiked covariance model, where the leading $m$ population eigenvalues are distinct, and conditions (i')-(ii') in Theorem 4. Consider the $j$th eigenvector, where $j\in(s_{u-1}, s_u]$. Then,\\[2ex]&#10;$\rm(a)~$&#10;$\displaystyle\sqrt{2n}\, {\bf H}_{[1:m]}^\top&#10;\left(\hat{\bf h}_{j} -  {\bf h}_j \right)&#10;   \Rightarrow N_m\left({\bf 0},  {\bf M}^{[j]}  \right),&#10;   $\\[2ex]&#10;$\rm(b)~$&#10;$\displaystyle&#10;\left\|{\bf H}_{\rm tail}^\top\left(\hat {\bf h}_{j}- {\bf h}_j \right) \right\| =o_p\left(n^{-1/4}\right).$&#10; \end{document}"/>
  <p:tag name="IGUANATEXSIZE" val="30"/>
  <p:tag name="IGUANATEXCURSOR" val="352"/>
  <p:tag name="TRANSPARENCY" val="True"/>
  <p:tag name="FILENAME" val=""/>
  <p:tag name="LATEXENGINEID" val="0"/>
  <p:tag name="TEMPFOLDER" val="c:\temp\"/>
  <p:tag name="LATEXFORMHEIGHT" val="426.75"/>
  <p:tag name="LATEXFORMWIDTH" val="673.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8.2339"/>
  <p:tag name="LATEXADDIN" val="\documentclass{article}[18pt]&#10;\usepackage{amsmath}&#10;\pagestyle{empty}&#10;\usepackage{graphicx}&#10;\usepackage{amssymb}%,natbib}&#10;\usepackage{mathtools}&#10;\usepackage{amsmath}&#10;\usepackage{amsfonts,amsthm}&#10;\usepackage{CJKutf8}&#10;\usepackage{float}&#10;%===================End Package Area==================%&#10;%%%%%%%%%%%%%%%%&#10;\setlength{\topmargin}{0mm}&#10;\setlength{\oddsidemargin}{-4mm}&#10;\setlength{\evensidemargin}{2mm}&#10;\setlength{\textwidth}{100mm}&#10;\setlength{\textheight}{100mm}&#10;\setlength{\columnsep}{10mm}&#10;\renewcommand{\baselinestretch}{1.3}&#10;&#10;\newcommand{\mbi}[1]{\mbox{\boldmath $#1$}}&#10;&#10;\newtheorem{thm}{Theorem}&#10;\newtheorem{corollary}[thm]{Corollary}&#10;\newtheorem{lemma}{Lemma}&#10;\newtheorem{definition}{Definition}&#10;\newtheorem{prop}[thm]{Proposition}&#10;\newtheorem{remark}{Remark}&#10;\newtheorem{example}{Example}&#10;&#10;\newcommand{\half}{\small \mbox{$\frac{1}{2}$}}&#10;\usepackage{color}&#10;\newcommand{\bm}[1]{\mbox{\boldmath $#1$}}&#10;\newcommand{\argmin}{\mathop{\rm argmin}}&#10;\newcommand{\argmax}{\mathop{\rm argmax}}&#10;\newcommand{\argsolve}{\mathop{\rm argsolve}}&#10;\newcommand{\bms}[1]{\mbox{\scriptsize\boldmath $#1$}}&#10;%\sloppy&#10;\newcommand{\colb}[1]{\textcolor{blue}{#1}}&#10;&#10;\newcommand{\tr}{\mathop{\rm tr}}&#10;\def\df{{\rm df}}&#10;\def\cL{{\mathcal L}}&#10;\def\pca{{\rm PCA}}&#10;\def\cdm{{\rm CDM}}&#10;\def\vcdm{\vb_\cdm }&#10;\def\vpca{\vb_\pca }&#10;\def\lcdm{\lambda_\cdm }&#10;\def\lpca{\lambda_\pca }&#10;\def\real{{\mathbb R}}&#10;\def\vect{{\rm vec}}&#10;\def\cov{{\rm cov}}&#10;\def\var{{\rm var}}&#10;\def\avar{{\rm Avar}}&#10;\def\tilde{\widetilde}&#10;\def\hat{\widehat}&#10;\def\new{{\rm new}}&#10;\def\red{\color{red}}&#10;\def\cnst{{\rm cnst}}&#10;\def\sgn{{\rm sign}}&#10;\def\E{\mathrm{E}}&#10;\def\Pr{\mathrm{Pr}}&#10;\def\xib{\boldsymbol{\xi}}&#10;\def\r{{[r]}}&#10;\def\1{{[1]}}&#10;\def\2{{[2]}}&#10;\def\N{{[N]}}&#10;\def\j{{[j]}}&#10;\def\i{{[i]}}&#10;\def\a{{(1)}}&#10;\def\b{{(2)}}&#10;\def\c{{(i)}}&#10;\def\tail{{\rm tail}}&#10;\def\lead{{[1:m]}}&#10;\def\real{{\mathbb R}}&#10;\def\bfzero{{\bf 0}}&#10;\def\th{{\rm th}}&#10;\def\diag{{\rm diag}}&#10;\def\red{\color{red}}&#10;\def\blue{\color{blue}}&#10;\def\bs{\boldsymbol}&#10;\def\mc{\mathcal}&#10;\begin{document}&#10;\begin{CJK*}{UTF8}{bsmi}&#10;\noindent&#10;(c)&#10;&#10;&#10;\end{CJK*}&#10;\end{document}&#10;&#10;"/>
  <p:tag name="IGUANATEXSIZE" val="32"/>
  <p:tag name="IGUANATEXCURSOR" val="2041"/>
  <p:tag name="TRANSPARENCY" val="True"/>
  <p:tag name="FILENAME" val=""/>
  <p:tag name="LATEXENGINEID" val="0"/>
  <p:tag name="TEMPFOLDER" val="c:\temp\"/>
  <p:tag name="LATEXFORMHEIGHT" val="334"/>
  <p:tag name="LATEXFORMWIDTH" val="42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41.7323"/>
  <p:tag name="LATEXADDIN" val="\documentclass{article}[18pt]&#10;\usepackage{amsmath}&#10;\pagestyle{empty}&#10;\usepackage{graphicx}&#10;\usepackage{amssymb}%,natbib}&#10;\usepackage{mathtools}&#10;\usepackage{amsmath}&#10;\usepackage{amsfonts,amsthm}&#10;\usepackage{CJKutf8}&#10;\usepackage{float}&#10;%===================End Package Area==================%&#10;%%%%%%%%%%%%%%%%&#10;\setlength{\topmargin}{0mm}&#10;\setlength{\oddsidemargin}{-4mm}&#10;\setlength{\evensidemargin}{2mm}&#10;\setlength{\textwidth}{100mm}&#10;\setlength{\textheight}{100mm}&#10;\setlength{\columnsep}{10mm}&#10;\renewcommand{\baselinestretch}{1.3}&#10;&#10;\newcommand{\mbi}[1]{\mbox{\boldmath $#1$}}&#10;&#10;\newtheorem{thm}{Theorem}&#10;\newtheorem{corollary}[thm]{Corollary}&#10;\newtheorem{lemma}{Lemma}&#10;\newtheorem{definition}{Definition}&#10;\newtheorem{prop}[thm]{Proposition}&#10;\newtheorem{remark}{Remark}&#10;\newtheorem{example}{Example}&#10;&#10;\newcommand{\half}{\small \mbox{$\frac{1}{2}$}}&#10;\usepackage{color}&#10;\newcommand{\bm}[1]{\mbox{\boldmath $#1$}}&#10;\newcommand{\argmin}{\mathop{\rm argmin}}&#10;\newcommand{\argmax}{\mathop{\rm argmax}}&#10;\newcommand{\argsolve}{\mathop{\rm argsolve}}&#10;\newcommand{\bms}[1]{\mbox{\scriptsize\boldmath $#1$}}&#10;%\sloppy&#10;\newcommand{\colb}[1]{\textcolor{blue}{#1}}&#10;&#10;\newcommand{\tr}{\mathop{\rm tr}}&#10;\def\df{{\rm df}}&#10;\def\cL{{\mathcal L}}&#10;\def\pca{{\rm PCA}}&#10;\def\cdm{{\rm CDM}}&#10;\def\vcdm{\vb_\cdm }&#10;\def\vpca{\vb_\pca }&#10;\def\lcdm{\lambda_\cdm }&#10;\def\lpca{\lambda_\pca }&#10;\def\real{{\mathbb R}}&#10;\def\vect{{\rm vec}}&#10;\def\cov{{\rm cov}}&#10;\def\var{{\rm var}}&#10;\def\avar{{\rm Avar}}&#10;\def\tilde{\widetilde}&#10;\def\hat{\widehat}&#10;\def\new{{\rm new}}&#10;\def\red{\color{red}}&#10;\def\cnst{{\rm cnst}}&#10;\def\sgn{{\rm sign}}&#10;\def\E{\mathrm{E}}&#10;\def\Pr{\mathrm{Pr}}&#10;\def\xib{\boldsymbol{\xi}}&#10;\def\r{{[r]}}&#10;\def\1{{[1]}}&#10;\def\2{{[2]}}&#10;\def\N{{[N]}}&#10;\def\j{{[j]}}&#10;\def\i{{[i]}}&#10;\def\a{{(1)}}&#10;\def\b{{(2)}}&#10;\def\c{{(i)}}&#10;\def\tail{{\rm tail}}&#10;\def\lead{{[1:m]}}&#10;\def\real{{\mathbb R}}&#10;\def\bfzero{{\bf 0}}&#10;\def\th{{\rm th}}&#10;\def\diag{{\rm diag}}&#10;\def\red{\color{red}}&#10;\def\blue{\color{blue}}&#10;\def\bs{\boldsymbol}&#10;\def\mc{\mathcal}&#10;\begin{document}&#10;\begin{CJK*}{UTF8}{bsmi}&#10;\noindent&#10;(d)&#10;&#10;&#10;\end{CJK*}&#10;\end{document}&#10;&#10;"/>
  <p:tag name="IGUANATEXSIZE" val="32"/>
  <p:tag name="IGUANATEXCURSOR" val="2041"/>
  <p:tag name="TRANSPARENCY" val="True"/>
  <p:tag name="FILENAME" val=""/>
  <p:tag name="LATEXENGINEID" val="0"/>
  <p:tag name="TEMPFOLDER" val="c:\temp\"/>
  <p:tag name="LATEXFORMHEIGHT" val="334"/>
  <p:tag name="LATEXFORMWIDTH" val="42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953.1309"/>
  <p:tag name="LATEXADDIN" val="\documentclass{article}&#10;&#10;\usepackage{amsmath,amsfonts,amssymb,amsthm,booktabs,color,epsfig,graphicx,hyperref,url}&#10;\pagestyle{empty}&#10;\begin{document}&#10;In a classical case&#10;\end{document}"/>
  <p:tag name="IGUANATEXSIZE" val="30"/>
  <p:tag name="IGUANATEXCURSOR" val="16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8.2339"/>
  <p:tag name="LATEXADDIN" val="\documentclass{article}[18pt]&#10;\usepackage{amsmath}&#10;\pagestyle{empty}&#10;\usepackage{graphicx}&#10;\usepackage{amssymb}%,natbib}&#10;\usepackage{mathtools}&#10;\usepackage{amsmath}&#10;\usepackage{amsfonts,amsthm}&#10;\usepackage{CJKutf8}&#10;\usepackage{float}&#10;%===================End Package Area==================%&#10;%%%%%%%%%%%%%%%%&#10;\setlength{\topmargin}{0mm}&#10;\setlength{\oddsidemargin}{-4mm}&#10;\setlength{\evensidemargin}{2mm}&#10;\setlength{\textwidth}{100mm}&#10;\setlength{\textheight}{100mm}&#10;\setlength{\columnsep}{10mm}&#10;\renewcommand{\baselinestretch}{1.3}&#10;&#10;\newcommand{\mbi}[1]{\mbox{\boldmath $#1$}}&#10;&#10;\newtheorem{thm}{Theorem}&#10;\newtheorem{corollary}[thm]{Corollary}&#10;\newtheorem{lemma}{Lemma}&#10;\newtheorem{definition}{Definition}&#10;\newtheorem{prop}[thm]{Proposition}&#10;\newtheorem{remark}{Remark}&#10;\newtheorem{example}{Example}&#10;&#10;\newcommand{\half}{\small \mbox{$\frac{1}{2}$}}&#10;\usepackage{color}&#10;\newcommand{\bm}[1]{\mbox{\boldmath $#1$}}&#10;\newcommand{\argmin}{\mathop{\rm argmin}}&#10;\newcommand{\argmax}{\mathop{\rm argmax}}&#10;\newcommand{\argsolve}{\mathop{\rm argsolve}}&#10;\newcommand{\bms}[1]{\mbox{\scriptsize\boldmath $#1$}}&#10;%\sloppy&#10;\newcommand{\colb}[1]{\textcolor{blue}{#1}}&#10;&#10;\newcommand{\tr}{\mathop{\rm tr}}&#10;\def\df{{\rm df}}&#10;\def\cL{{\mathcal L}}&#10;\def\pca{{\rm PCA}}&#10;\def\cdm{{\rm CDM}}&#10;\def\vcdm{\vb_\cdm }&#10;\def\vpca{\vb_\pca }&#10;\def\lcdm{\lambda_\cdm }&#10;\def\lpca{\lambda_\pca }&#10;\def\real{{\mathbb R}}&#10;\def\vect{{\rm vec}}&#10;\def\cov{{\rm cov}}&#10;\def\var{{\rm var}}&#10;\def\avar{{\rm Avar}}&#10;\def\tilde{\widetilde}&#10;\def\hat{\widehat}&#10;\def\new{{\rm new}}&#10;\def\red{\color{red}}&#10;\def\cnst{{\rm cnst}}&#10;\def\sgn{{\rm sign}}&#10;\def\E{\mathrm{E}}&#10;\def\Pr{\mathrm{Pr}}&#10;\def\xib{\boldsymbol{\xi}}&#10;\def\r{{[r]}}&#10;\def\1{{[1]}}&#10;\def\2{{[2]}}&#10;\def\N{{[N]}}&#10;\def\j{{[j]}}&#10;\def\i{{[i]}}&#10;\def\a{{(1)}}&#10;\def\b{{(2)}}&#10;\def\c{{(i)}}&#10;\def\tail{{\rm tail}}&#10;\def\lead{{[1:m]}}&#10;\def\real{{\mathbb R}}&#10;\def\bfzero{{\bf 0}}&#10;\def\th{{\rm th}}&#10;\def\diag{{\rm diag}}&#10;\def\red{\color{red}}&#10;\def\blue{\color{blue}}&#10;\def\bs{\boldsymbol}&#10;\def\mc{\mathcal}&#10;\begin{document}&#10;\begin{CJK*}{UTF8}{bsmi}&#10;\noindent&#10;(e)&#10;&#10;&#10;\end{CJK*}&#10;\end{document}&#10;&#10;"/>
  <p:tag name="IGUANATEXSIZE" val="32"/>
  <p:tag name="IGUANATEXCURSOR" val="2041"/>
  <p:tag name="TRANSPARENCY" val="True"/>
  <p:tag name="FILENAME" val=""/>
  <p:tag name="LATEXENGINEID" val="0"/>
  <p:tag name="TEMPFOLDER" val="c:\temp\"/>
  <p:tag name="LATEXFORMHEIGHT" val="334"/>
  <p:tag name="LATEXFORMWIDTH" val="42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5.3768"/>
  <p:tag name="ORIGINALWIDTH" val="3314.586"/>
  <p:tag name="LATEXADDIN" val="\documentclass{article}[18pt]&#10;\usepackage{amsmath}&#10;\pagestyle{empty}&#10;\usepackage{graphicx}&#10;\usepackage{amssymb}%,natbib}&#10;\usepackage{mathtools}&#10;\usepackage{amsmath}&#10;\usepackage{amsfonts,amsthm}&#10;\usepackage{CJKutf8}&#10;\usepackage{float}&#10;%===================End Package Area==================%&#10;%%%%%%%%%%%%%%%%&#10;\setlength{\topmargin}{0mm}&#10;\setlength{\oddsidemargin}{-4mm}&#10;\setlength{\evensidemargin}{2mm}&#10;\setlength{\textwidth}{100mm}&#10;\setlength{\textheight}{100mm}&#10;\setlength{\columnsep}{10mm}&#10;\renewcommand{\baselinestretch}{1.3}&#10;&#10;\newcommand{\mbi}[1]{\mbox{\boldmath $#1$}}&#10;&#10;\newtheorem{thm}{Theorem}&#10;\newtheorem{corollary}[thm]{Corollary}&#10;\newtheorem{lemma}{Lemma}&#10;\newtheorem{definition}{Definition}&#10;\newtheorem{prop}[thm]{Proposition}&#10;\newtheorem{remark}{Remark}&#10;\newtheorem{example}{Example}&#10;&#10;\newcommand{\half}{\small \mbox{$\frac{1}{2}$}}&#10;\usepackage{color}&#10;\newcommand{\bm}[1]{\mbox{\boldmath $#1$}}&#10;\newcommand{\argmin}{\mathop{\rm argmin}}&#10;\newcommand{\argmax}{\mathop{\rm argmax}}&#10;\newcommand{\argsolve}{\mathop{\rm argsolve}}&#10;\newcommand{\bms}[1]{\mbox{\scriptsize\boldmath $#1$}}&#10;%\sloppy&#10;\newcommand{\colb}[1]{\textcolor{blue}{#1}}&#10;&#10;\newcommand{\tr}{\mathop{\rm tr}}&#10;\def\df{{\rm df}}&#10;\def\cL{{\mathcal L}}&#10;\def\pca{{\rm PCA}}&#10;\def\cdm{{\rm CDM}}&#10;\def\vcdm{\vb_\cdm }&#10;\def\vpca{\vb_\pca }&#10;\def\lcdm{\lambda_\cdm }&#10;\def\lpca{\lambda_\pca }&#10;\def\real{{\mathbb R}}&#10;\def\vect{{\rm vec}}&#10;\def\cov{{\rm cov}}&#10;\def\var{{\rm var}}&#10;\def\avar{{\rm Avar}}&#10;\def\tilde{\widetilde}&#10;\def\hat{\widehat}&#10;\def\new{{\rm new}}&#10;\def\red{\color{red}}&#10;\def\cnst{{\rm cnst}}&#10;\def\sgn{{\rm sign}}&#10;\def\E{\mathrm{E}}&#10;\def\Pr{\mathrm{Pr}}&#10;\def\xib{\boldsymbol{\xi}}&#10;\def\r{{[r]}}&#10;\def\1{{[1]}}&#10;\def\2{{[2]}}&#10;\def\N{{[N]}}&#10;\def\j{{[j]}}&#10;\def\i{{[i]}}&#10;\def\a{{(1)}}&#10;\def\b{{(2)}}&#10;\def\c{{(i)}}&#10;\def\tail{{\rm tail}}&#10;\def\lead{{[1:m]}}&#10;\def\real{{\mathbb R}}&#10;\def\bfzero{{\bf 0}}&#10;\def\th{{\rm th}}&#10;\def\diag{{\rm diag}}&#10;\def\red{\color{red}}&#10;\def\blue{\color{blue}}&#10;\def\bs{\boldsymbol}&#10;\def\mc{\mathcal}&#10;\begin{document}&#10;\begin{CJK*}{UTF8}{bsmi}&#10;\noindent&#10;\begin{itemize}&#10;\item $u$ is a random latent variable with $\E(u)=0$ and $\E(u^2)=1$&#10;\item $v$ is a fixed but unknown unit vector&#10;\item $\xi$ is a noise vector which is stochastically independent of $u$&#10;\item $\sigma$ is a noise level&#10;\end{itemize}&#10;&#10;&#10;&#10;\end{CJK*}&#10;\end{document}&#10;&#10;"/>
  <p:tag name="IGUANATEXSIZE" val="32"/>
  <p:tag name="IGUANATEXCURSOR" val="2247"/>
  <p:tag name="TRANSPARENCY" val="True"/>
  <p:tag name="FILENAME" val=""/>
  <p:tag name="LATEXENGINEID" val="0"/>
  <p:tag name="TEMPFOLDER" val="c:\temp\"/>
  <p:tag name="LATEXFORMHEIGHT" val="334"/>
  <p:tag name="LATEXFORMWIDTH" val="42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931.3835"/>
  <p:tag name="LATEXADDIN" val="\documentclass{article}&#10;&#10;\usepackage{amsmath,amsfonts,amssymb,amsthm,booktabs,color,epsfig,graphicx,hyperref,url}&#10;\pagestyle{empty}&#10;\begin{document}&#10;(large $n$, fixed $d$),&#10;\end{document}"/>
  <p:tag name="IGUANATEXSIZE" val="30"/>
  <p:tag name="IGUANATEXCURSOR" val="17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14096</TotalTime>
  <Words>768</Words>
  <Application>Microsoft Office PowerPoint</Application>
  <PresentationFormat>寬螢幕</PresentationFormat>
  <Paragraphs>119</Paragraphs>
  <Slides>44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49" baseType="lpstr">
      <vt:lpstr>新細明體</vt:lpstr>
      <vt:lpstr>Arial</vt:lpstr>
      <vt:lpstr>Calibri</vt:lpstr>
      <vt:lpstr>Calibri Light</vt:lpstr>
      <vt:lpstr>Office 佈景主題</vt:lpstr>
      <vt:lpstr>Perturbation Theory for Cross Data Matrix-based PCA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Theorem (CDM-PCA). (W., Huang and Chen, 2020 JMVA)</vt:lpstr>
      <vt:lpstr>PowerPoint 簡報</vt:lpstr>
      <vt:lpstr>PowerPoint 簡報</vt:lpstr>
      <vt:lpstr>Theorem (PCA). (W., Huang and Chen, 2020 JMVA)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 for your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RKHSs</dc:title>
  <dc:creator>Windows 使用者</dc:creator>
  <cp:lastModifiedBy>Wang</cp:lastModifiedBy>
  <cp:revision>719</cp:revision>
  <cp:lastPrinted>2020-02-06T05:48:42Z</cp:lastPrinted>
  <dcterms:created xsi:type="dcterms:W3CDTF">2019-11-06T03:24:56Z</dcterms:created>
  <dcterms:modified xsi:type="dcterms:W3CDTF">2022-02-10T03:03:43Z</dcterms:modified>
</cp:coreProperties>
</file>